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8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move the slide</a:t>
            </a: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</a:p>
        </p:txBody>
      </p:sp>
      <p:sp>
        <p:nvSpPr>
          <p:cNvPr id="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9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10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11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18B96CF9-51BC-46D0-8603-79CD29D0937D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37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User-provided project plan: Вставленный текст(7).txt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User-provided visual reference/background: d77a220c-3318-4d55-aaec-a71444796454.png</a:t>
            </a:r>
          </a:p>
        </p:txBody>
      </p:sp>
      <p:sp>
        <p:nvSpPr>
          <p:cNvPr id="538" name="PlaceHolder 3"/>
          <p:cNvSpPr>
            <a:spLocks noGrp="1"/>
          </p:cNvSpPr>
          <p:nvPr>
            <p:ph type="sldNum" idx="4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64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https://adindex.ru/news/releases/2026/05/27/345427.phtml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https://www.latimes.com/entertainment-arts/business/story/2026-05-28/issa-rae-made-tiktoks-biggest-micro-drama-screen-time-heres-how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https://adindex.ru/news/creative/2026/07/1/346803.phtml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https://www.prdaily.com/the-scoop-microdramas-give-brands-a-new-way-into-entertainment-culture/</a:t>
            </a:r>
          </a:p>
        </p:txBody>
      </p:sp>
      <p:sp>
        <p:nvSpPr>
          <p:cNvPr id="565" name="PlaceHolder 3"/>
          <p:cNvSpPr>
            <a:spLocks noGrp="1"/>
          </p:cNvSpPr>
          <p:nvPr>
            <p:ph type="sldNum" idx="13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67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User-provided project plan: Вставленный текст(7).txt</a:t>
            </a:r>
          </a:p>
        </p:txBody>
      </p:sp>
      <p:sp>
        <p:nvSpPr>
          <p:cNvPr id="568" name="PlaceHolder 3"/>
          <p:cNvSpPr>
            <a:spLocks noGrp="1"/>
          </p:cNvSpPr>
          <p:nvPr>
            <p:ph type="sldNum" idx="14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73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User-provided project plan: Вставленный текст(7).txt</a:t>
            </a:r>
          </a:p>
        </p:txBody>
      </p:sp>
      <p:sp>
        <p:nvSpPr>
          <p:cNvPr id="574" name="PlaceHolder 3"/>
          <p:cNvSpPr>
            <a:spLocks noGrp="1"/>
          </p:cNvSpPr>
          <p:nvPr>
            <p:ph type="sldNum" idx="16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76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User-provided project plan: Вставленный текст(7).txt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https://nmg.ru/news/natsionalnaya-media-gruppa-zapuskaet-prilozhenie-storis-dlya-prosmotra-korotkogo-tv-kontenta/</a:t>
            </a:r>
          </a:p>
        </p:txBody>
      </p:sp>
      <p:sp>
        <p:nvSpPr>
          <p:cNvPr id="577" name="PlaceHolder 3"/>
          <p:cNvSpPr>
            <a:spLocks noGrp="1"/>
          </p:cNvSpPr>
          <p:nvPr>
            <p:ph type="sldNum" idx="17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79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User-provided project plan: Вставленный текст(7).txt</a:t>
            </a:r>
          </a:p>
        </p:txBody>
      </p:sp>
      <p:sp>
        <p:nvSpPr>
          <p:cNvPr id="580" name="PlaceHolder 3"/>
          <p:cNvSpPr>
            <a:spLocks noGrp="1"/>
          </p:cNvSpPr>
          <p:nvPr>
            <p:ph type="sldNum" idx="18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82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Alexander Kovalenko facts/photo: https://www.kinopoisk.ru/name/6731825/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Dmitry Lobanov facts/photo: https://www.kinopoisk.ru/name/6731826/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Nikolay Viktorov facts/photo: https://www.kinopoisk.ru/name/331599/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Nikolay Viktorov credits: https://wink.ru/persons/nikolay-viktorov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«Наследство» credits: https://wink.ru/series/nasledstvo-year-2022/cast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«Яшка» credits: https://www.kinopoisk.ru/film/13424470/cast/</a:t>
            </a:r>
          </a:p>
        </p:txBody>
      </p:sp>
      <p:sp>
        <p:nvSpPr>
          <p:cNvPr id="583" name="PlaceHolder 3"/>
          <p:cNvSpPr>
            <a:spLocks noGrp="1"/>
          </p:cNvSpPr>
          <p:nvPr>
            <p:ph type="sldNum" idx="19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85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Vlad Kanopka facts/photo: https://www.kinopoisk.ru/name/1981680/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Sergey Nechiporenko facts/photo: https://www.kinopoisk.ru/name/6838003/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Ayna Khan profile: https://www.instagram.com/ayna_khan_official/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Ayna Khan biography: https://www.sobaka.ru/kostroma-jaroslavl-ivanovo/oldmagazine/glavnoe/175479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Ayna Khan photo: https://www.sobaka.ru/kostroma-jaroslavl-ivanovo/photo/photo/183785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Galina Atamanova facts/photo: https://www.kinopoisk.ru/name/6135038/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Marat Chanyshev facts/photo: https://maratchanyshev.ru/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Marat Chanyshev acting profile supplied by user: https://www.kino-teatr.ru/kino/acter/m/star/309896/bio/</a:t>
            </a:r>
          </a:p>
        </p:txBody>
      </p:sp>
      <p:sp>
        <p:nvSpPr>
          <p:cNvPr id="586" name="PlaceHolder 3"/>
          <p:cNvSpPr>
            <a:spLocks noGrp="1"/>
          </p:cNvSpPr>
          <p:nvPr>
            <p:ph type="sldNum" idx="20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88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User-provided project plan: Вставленный текст(7).txt</a:t>
            </a:r>
          </a:p>
        </p:txBody>
      </p:sp>
      <p:sp>
        <p:nvSpPr>
          <p:cNvPr id="589" name="PlaceHolder 3"/>
          <p:cNvSpPr>
            <a:spLocks noGrp="1"/>
          </p:cNvSpPr>
          <p:nvPr>
            <p:ph type="sldNum" idx="21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91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User-provided project plan: Вставленный текст(7).txt</a:t>
            </a:r>
          </a:p>
        </p:txBody>
      </p:sp>
      <p:sp>
        <p:nvSpPr>
          <p:cNvPr id="592" name="PlaceHolder 3"/>
          <p:cNvSpPr>
            <a:spLocks noGrp="1"/>
          </p:cNvSpPr>
          <p:nvPr>
            <p:ph type="sldNum" idx="22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603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User-provided project plan: Вставленный текст(7).txt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User-provided visual reference/background: d77a220c-3318-4d55-aaec-a71444796454.png</a:t>
            </a:r>
          </a:p>
        </p:txBody>
      </p:sp>
      <p:sp>
        <p:nvSpPr>
          <p:cNvPr id="604" name="PlaceHolder 3"/>
          <p:cNvSpPr>
            <a:spLocks noGrp="1"/>
          </p:cNvSpPr>
          <p:nvPr>
            <p:ph type="sldNum" idx="26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40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User-provided project plan: Вставленный текст(7).txt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User-provided visual reference/background: d77a220c-3318-4d55-aaec-a71444796454.png</a:t>
            </a:r>
          </a:p>
        </p:txBody>
      </p:sp>
      <p:sp>
        <p:nvSpPr>
          <p:cNvPr id="541" name="PlaceHolder 3"/>
          <p:cNvSpPr>
            <a:spLocks noGrp="1"/>
          </p:cNvSpPr>
          <p:nvPr>
            <p:ph type="sldNum" idx="5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43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User-provided project plan: Вставленный текст(7).txt</a:t>
            </a:r>
          </a:p>
        </p:txBody>
      </p:sp>
      <p:sp>
        <p:nvSpPr>
          <p:cNvPr id="544" name="PlaceHolder 3"/>
          <p:cNvSpPr>
            <a:spLocks noGrp="1"/>
          </p:cNvSpPr>
          <p:nvPr>
            <p:ph type="sldNum" idx="6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46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User-provided project plan: Вставленный текст(7).txt</a:t>
            </a:r>
          </a:p>
        </p:txBody>
      </p:sp>
      <p:sp>
        <p:nvSpPr>
          <p:cNvPr id="547" name="PlaceHolder 3"/>
          <p:cNvSpPr>
            <a:spLocks noGrp="1"/>
          </p:cNvSpPr>
          <p:nvPr>
            <p:ph type="sldNum" idx="7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49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User-provided project plan: Вставленный текст(7).txt</a:t>
            </a:r>
          </a:p>
        </p:txBody>
      </p:sp>
      <p:sp>
        <p:nvSpPr>
          <p:cNvPr id="550" name="PlaceHolder 3"/>
          <p:cNvSpPr>
            <a:spLocks noGrp="1"/>
          </p:cNvSpPr>
          <p:nvPr>
            <p:ph type="sldNum" idx="8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52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User-provided project plan: Вставленный текст(7).txt</a:t>
            </a:r>
          </a:p>
        </p:txBody>
      </p:sp>
      <p:sp>
        <p:nvSpPr>
          <p:cNvPr id="553" name="PlaceHolder 3"/>
          <p:cNvSpPr>
            <a:spLocks noGrp="1"/>
          </p:cNvSpPr>
          <p:nvPr>
            <p:ph type="sldNum" idx="9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55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User-provided project plan: Вставленный текст(7).txt</a:t>
            </a:r>
          </a:p>
        </p:txBody>
      </p:sp>
      <p:sp>
        <p:nvSpPr>
          <p:cNvPr id="556" name="PlaceHolder 3"/>
          <p:cNvSpPr>
            <a:spLocks noGrp="1"/>
          </p:cNvSpPr>
          <p:nvPr>
            <p:ph type="sldNum" idx="10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58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https://www.latimes.com/entertainment-arts/business/story/2026-05-28/issa-rae-made-tiktoks-biggest-micro-drama-screen-time-heres-how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https://apnews.com/article/087b042a6eac08e159410e29689606b9</a:t>
            </a:r>
          </a:p>
        </p:txBody>
      </p:sp>
      <p:sp>
        <p:nvSpPr>
          <p:cNvPr id="559" name="PlaceHolder 3"/>
          <p:cNvSpPr>
            <a:spLocks noGrp="1"/>
          </p:cNvSpPr>
          <p:nvPr>
            <p:ph type="sldNum" idx="11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61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https://nmg.ru/news/natsionalnaya-media-gruppa-zapuskaet-prilozhenie-storis-dlya-prosmotra-korotkogo-tv-kontenta/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https://adindex.ru/news/releases/2026/05/27/345427.phtml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https://chetv.ru/news/telekanale-che-zapuskaet-eksperiment-vpervye-v-rossii-v-teleefire-poyavyatsya-mikrodramy</a:t>
            </a:r>
          </a:p>
        </p:txBody>
      </p:sp>
      <p:sp>
        <p:nvSpPr>
          <p:cNvPr id="562" name="PlaceHolder 3"/>
          <p:cNvSpPr>
            <a:spLocks noGrp="1"/>
          </p:cNvSpPr>
          <p:nvPr>
            <p:ph type="sldNum" idx="12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>
              <a:buNone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432000" indent="-324000" algn="l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864000" lvl="1" indent="-324000" algn="l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1296000" lvl="2" indent="-288000" algn="l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728000" lvl="3" indent="-216000" algn="l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2160000" lvl="4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592000" lvl="5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3024000" lvl="6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7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/>
          <p:nvPr/>
        </p:nvPicPr>
        <p:blipFill>
          <a:blip r:embed="rId3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" name="Прямоугольник 12"/>
          <p:cNvSpPr/>
          <p:nvPr/>
        </p:nvSpPr>
        <p:spPr>
          <a:xfrm>
            <a:off x="685800" y="1238400"/>
            <a:ext cx="5143320" cy="161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98000"/>
              </a:lnSpc>
              <a:tabLst>
                <a:tab pos="0" algn="l"/>
              </a:tabLst>
            </a:pPr>
            <a:r>
              <a:rPr lang="en-US" sz="495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ИДЕАЛЬНАЯ</a:t>
            </a:r>
            <a:endParaRPr lang="en-US" sz="49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98000"/>
              </a:lnSpc>
              <a:tabLst>
                <a:tab pos="0" algn="l"/>
              </a:tabLst>
            </a:pPr>
            <a:r>
              <a:rPr lang="en-US" sz="495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ИСТОРИЯ</a:t>
            </a:r>
            <a:endParaRPr lang="en-US" sz="49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23960" y="3000240"/>
            <a:ext cx="476208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92500"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65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Вертикальный сериал нового поколения</a:t>
            </a:r>
            <a:endParaRPr lang="en-US" sz="1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23960" y="3638520"/>
            <a:ext cx="4952520" cy="81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lnSpcReduction="10000"/>
          </a:bodyPr>
          <a:lstStyle/>
          <a:p>
            <a:pPr defTabSz="914400">
              <a:lnSpc>
                <a:spcPct val="118000"/>
              </a:lnSpc>
              <a:tabLst>
                <a:tab pos="0" algn="l"/>
              </a:tabLst>
            </a:pPr>
            <a:r>
              <a:rPr lang="en-US" sz="165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40 коротких серий о карьере, любви и поиске счастья</a:t>
            </a:r>
            <a:endParaRPr lang="en-US" sz="1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18000"/>
              </a:lnSpc>
              <a:tabLst>
                <a:tab pos="0" algn="l"/>
              </a:tabLst>
            </a:pPr>
            <a:r>
              <a:rPr lang="en-US" sz="165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в мире завышенных ожиданий</a:t>
            </a:r>
            <a:endParaRPr lang="en-US" sz="1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23960" y="5905440"/>
            <a:ext cx="4952520" cy="209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CBBEC0"/>
                </a:solidFill>
                <a:effectLst/>
                <a:uFillTx/>
                <a:latin typeface="DejaVu Sans"/>
                <a:ea typeface="DejaVu Sans"/>
              </a:rPr>
              <a:t>РОМАНТИЧЕСКАЯ КОМЕДИЯ / МЕЛОДРАМА  ·  9:16</a:t>
            </a:r>
            <a:endParaRPr lang="en-US" sz="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7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Прямоугольник 167"/>
          <p:cNvSpPr/>
          <p:nvPr/>
        </p:nvSpPr>
        <p:spPr>
          <a:xfrm>
            <a:off x="685800" y="495360"/>
            <a:ext cx="47620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9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ИДЕАЛЬНАЯ ИСТОРИЯ · 10</a:t>
            </a:r>
            <a:endParaRPr lang="en-US" sz="9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9" name="Прямоугольник 168"/>
          <p:cNvSpPr/>
          <p:nvPr/>
        </p:nvSpPr>
        <p:spPr>
          <a:xfrm>
            <a:off x="685800" y="838080"/>
            <a:ext cx="10820160" cy="66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77500" lnSpcReduction="20000"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Бренды и медиакомпании уже переходят от вставки к сериалу</a:t>
            </a:r>
            <a:endParaRPr lang="en-US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0" name="Прямая соединительная линия 169"/>
          <p:cNvSpPr/>
          <p:nvPr/>
        </p:nvSpPr>
        <p:spPr>
          <a:xfrm>
            <a:off x="685800" y="1885680"/>
            <a:ext cx="10820160" cy="360"/>
          </a:xfrm>
          <a:prstGeom prst="line">
            <a:avLst/>
          </a:prstGeom>
          <a:ln w="9525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1" name="Прямоугольник 170"/>
          <p:cNvSpPr/>
          <p:nvPr/>
        </p:nvSpPr>
        <p:spPr>
          <a:xfrm>
            <a:off x="685800" y="2247840"/>
            <a:ext cx="2476080" cy="39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210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01</a:t>
            </a:r>
            <a:endParaRPr lang="en-US" sz="2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2" name="Прямоугольник 171"/>
          <p:cNvSpPr/>
          <p:nvPr/>
        </p:nvSpPr>
        <p:spPr>
          <a:xfrm>
            <a:off x="685800" y="2724120"/>
            <a:ext cx="2476080" cy="780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87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Сторис / НМГ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3" name="Прямая соединительная линия 172"/>
          <p:cNvSpPr/>
          <p:nvPr/>
        </p:nvSpPr>
        <p:spPr>
          <a:xfrm>
            <a:off x="685800" y="3638520"/>
            <a:ext cx="2476440" cy="360"/>
          </a:xfrm>
          <a:prstGeom prst="line">
            <a:avLst/>
          </a:prstGeom>
          <a:ln w="19050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4" name="Прямоугольник 173"/>
          <p:cNvSpPr/>
          <p:nvPr/>
        </p:nvSpPr>
        <p:spPr>
          <a:xfrm>
            <a:off x="685800" y="3867120"/>
            <a:ext cx="2476080" cy="129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18000"/>
              </a:lnSpc>
              <a:tabLst>
                <a:tab pos="0" algn="l"/>
              </a:tabLst>
            </a:pPr>
            <a:r>
              <a:rPr lang="en-US" sz="128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4 оригинальных микродрамы к маю 2026 года; локальные истории показывают более высокую вовлечённость.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5" name="Прямоугольник 174"/>
          <p:cNvSpPr/>
          <p:nvPr/>
        </p:nvSpPr>
        <p:spPr>
          <a:xfrm>
            <a:off x="3390840" y="2247840"/>
            <a:ext cx="2476080" cy="39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210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02</a:t>
            </a:r>
            <a:endParaRPr lang="en-US" sz="2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6" name="Прямоугольник 175"/>
          <p:cNvSpPr/>
          <p:nvPr/>
        </p:nvSpPr>
        <p:spPr>
          <a:xfrm>
            <a:off x="3390840" y="2724120"/>
            <a:ext cx="2476080" cy="780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87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Screen Time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7" name="Прямая соединительная линия 176"/>
          <p:cNvSpPr/>
          <p:nvPr/>
        </p:nvSpPr>
        <p:spPr>
          <a:xfrm>
            <a:off x="3390840" y="3638520"/>
            <a:ext cx="2476440" cy="360"/>
          </a:xfrm>
          <a:prstGeom prst="line">
            <a:avLst/>
          </a:prstGeom>
          <a:ln w="19050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8" name="Прямоугольник 177"/>
          <p:cNvSpPr/>
          <p:nvPr/>
        </p:nvSpPr>
        <p:spPr>
          <a:xfrm>
            <a:off x="3390840" y="3867120"/>
            <a:ext cx="2476080" cy="129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18000"/>
              </a:lnSpc>
              <a:tabLst>
                <a:tab pos="0" algn="l"/>
              </a:tabLst>
            </a:pPr>
            <a:r>
              <a:rPr lang="en-US" sz="128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57 вертикальных эпизодов. TikTok + Hoorae Media. Более 150 млн просмотров.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9" name="Прямоугольник 178"/>
          <p:cNvSpPr/>
          <p:nvPr/>
        </p:nvSpPr>
        <p:spPr>
          <a:xfrm>
            <a:off x="6095880" y="2247840"/>
            <a:ext cx="2476080" cy="39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210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03</a:t>
            </a:r>
            <a:endParaRPr lang="en-US" sz="2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0" name="Прямоугольник 179"/>
          <p:cNvSpPr/>
          <p:nvPr/>
        </p:nvSpPr>
        <p:spPr>
          <a:xfrm>
            <a:off x="6095880" y="2724120"/>
            <a:ext cx="2476080" cy="780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87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Пятёрочка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1" name="Прямая соединительная линия 180"/>
          <p:cNvSpPr/>
          <p:nvPr/>
        </p:nvSpPr>
        <p:spPr>
          <a:xfrm>
            <a:off x="6095880" y="3638520"/>
            <a:ext cx="2476440" cy="360"/>
          </a:xfrm>
          <a:prstGeom prst="line">
            <a:avLst/>
          </a:prstGeom>
          <a:ln w="19050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2" name="Прямоугольник 181"/>
          <p:cNvSpPr/>
          <p:nvPr/>
        </p:nvSpPr>
        <p:spPr>
          <a:xfrm>
            <a:off x="6095880" y="3867120"/>
            <a:ext cx="2476080" cy="129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18000"/>
              </a:lnSpc>
              <a:tabLst>
                <a:tab pos="0" algn="l"/>
              </a:tabLst>
            </a:pPr>
            <a:r>
              <a:rPr lang="en-US" sz="128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«Сотрудник месяца»: магазин, сотрудники, полки и товары встроены в непрерывный сюжет.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3" name="Прямоугольник 182"/>
          <p:cNvSpPr/>
          <p:nvPr/>
        </p:nvSpPr>
        <p:spPr>
          <a:xfrm>
            <a:off x="8801280" y="2247840"/>
            <a:ext cx="2476080" cy="39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210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04</a:t>
            </a:r>
            <a:endParaRPr lang="en-US" sz="2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4" name="Прямоугольник 183"/>
          <p:cNvSpPr/>
          <p:nvPr/>
        </p:nvSpPr>
        <p:spPr>
          <a:xfrm>
            <a:off x="8801280" y="2724120"/>
            <a:ext cx="2476080" cy="780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87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P&amp;G · Maybelline · Crocs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5" name="Прямая соединительная линия 184"/>
          <p:cNvSpPr/>
          <p:nvPr/>
        </p:nvSpPr>
        <p:spPr>
          <a:xfrm>
            <a:off x="8800920" y="3638520"/>
            <a:ext cx="2476440" cy="360"/>
          </a:xfrm>
          <a:prstGeom prst="line">
            <a:avLst/>
          </a:prstGeom>
          <a:ln w="19050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6" name="Прямоугольник 185"/>
          <p:cNvSpPr/>
          <p:nvPr/>
        </p:nvSpPr>
        <p:spPr>
          <a:xfrm>
            <a:off x="8801280" y="3867120"/>
            <a:ext cx="2476080" cy="129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18000"/>
              </a:lnSpc>
              <a:tabLst>
                <a:tab pos="0" algn="l"/>
              </a:tabLst>
            </a:pPr>
            <a:r>
              <a:rPr lang="en-US" sz="128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Международные бренды тестируют микродрамы как branded entertainment и product-led storytelling.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7" name="Прямоугольник 186"/>
          <p:cNvSpPr/>
          <p:nvPr/>
        </p:nvSpPr>
        <p:spPr>
          <a:xfrm>
            <a:off x="685800" y="5505480"/>
            <a:ext cx="9905760" cy="39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85000" lnSpcReduction="19999"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65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Вывод: бренд становится не рекламодателем внутри контента, а соавтором развлекательного опыта.</a:t>
            </a:r>
            <a:endParaRPr lang="en-US" sz="1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88" name="Рисунок 187"/>
          <p:cNvPicPr/>
          <p:nvPr/>
        </p:nvPicPr>
        <p:blipFill>
          <a:blip r:embed="rId3"/>
          <a:srcRect t="46803" b="46803"/>
          <a:stretch/>
        </p:blipFill>
        <p:spPr>
          <a:xfrm>
            <a:off x="0" y="6000840"/>
            <a:ext cx="12191760" cy="437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9" name="Прямоугольник 188"/>
          <p:cNvSpPr/>
          <p:nvPr/>
        </p:nvSpPr>
        <p:spPr>
          <a:xfrm>
            <a:off x="685800" y="6515280"/>
            <a:ext cx="4952520" cy="17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820" b="1" u="none" strike="noStrike">
                <a:solidFill>
                  <a:srgbClr val="96878B"/>
                </a:solidFill>
                <a:effectLst/>
                <a:uFillTx/>
                <a:latin typeface="DejaVu Sans"/>
                <a:ea typeface="DejaVu Sans"/>
              </a:rPr>
              <a:t>ПРЕДЛОЖЕНИЕ ДЛЯ ГЕНЕРАЛЬНОГО ПАРТНЁРА</a:t>
            </a:r>
            <a:endParaRPr lang="en-US" sz="8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0" name="Прямоугольник 189"/>
          <p:cNvSpPr/>
          <p:nvPr/>
        </p:nvSpPr>
        <p:spPr>
          <a:xfrm>
            <a:off x="11087280" y="6458040"/>
            <a:ext cx="4186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13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10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09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Прямоугольник 190"/>
          <p:cNvSpPr/>
          <p:nvPr/>
        </p:nvSpPr>
        <p:spPr>
          <a:xfrm>
            <a:off x="685800" y="495360"/>
            <a:ext cx="47620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9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ИДЕАЛЬНАЯ ИСТОРИЯ · 11</a:t>
            </a:r>
            <a:endParaRPr lang="en-US" sz="9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2" name="Прямоугольник 191"/>
          <p:cNvSpPr/>
          <p:nvPr/>
        </p:nvSpPr>
        <p:spPr>
          <a:xfrm>
            <a:off x="685800" y="838080"/>
            <a:ext cx="10820160" cy="66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77500" lnSpcReduction="20000"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Сериал создаёт серию контактов вместо одного рекламного показа</a:t>
            </a:r>
            <a:endParaRPr lang="en-US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3" name="Прямая соединительная линия 192"/>
          <p:cNvSpPr/>
          <p:nvPr/>
        </p:nvSpPr>
        <p:spPr>
          <a:xfrm>
            <a:off x="685800" y="1885680"/>
            <a:ext cx="10820160" cy="360"/>
          </a:xfrm>
          <a:prstGeom prst="line">
            <a:avLst/>
          </a:prstGeom>
          <a:ln w="9525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4" name="Прямоугольник 193"/>
          <p:cNvSpPr/>
          <p:nvPr/>
        </p:nvSpPr>
        <p:spPr>
          <a:xfrm>
            <a:off x="685800" y="2209680"/>
            <a:ext cx="4381200" cy="342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1" u="none" strike="noStrike">
                <a:solidFill>
                  <a:srgbClr val="CBBEC0"/>
                </a:solidFill>
                <a:effectLst/>
                <a:uFillTx/>
                <a:latin typeface="DejaVu Sans"/>
                <a:ea typeface="DejaVu Sans"/>
              </a:rPr>
              <a:t>ОБЫЧНЫЙ РОЛИК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5" name="Прямоугольник 194"/>
          <p:cNvSpPr/>
          <p:nvPr/>
        </p:nvSpPr>
        <p:spPr>
          <a:xfrm>
            <a:off x="6343560" y="2209680"/>
            <a:ext cx="4762080" cy="342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ВЕРТИКАЛЬНЫЙ СЕРИАЛ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6" name="Прямая соединительная линия 195"/>
          <p:cNvSpPr/>
          <p:nvPr/>
        </p:nvSpPr>
        <p:spPr>
          <a:xfrm>
            <a:off x="685800" y="3200400"/>
            <a:ext cx="10420200" cy="360"/>
          </a:xfrm>
          <a:prstGeom prst="line">
            <a:avLst/>
          </a:prstGeom>
          <a:ln w="9525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7" name="Прямоугольник 196"/>
          <p:cNvSpPr/>
          <p:nvPr/>
        </p:nvSpPr>
        <p:spPr>
          <a:xfrm>
            <a:off x="685800" y="2743200"/>
            <a:ext cx="4571640" cy="39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0" u="none" strike="noStrike">
                <a:solidFill>
                  <a:srgbClr val="CBBEC0"/>
                </a:solidFill>
                <a:effectLst/>
                <a:uFillTx/>
                <a:latin typeface="DejaVu Sans"/>
                <a:ea typeface="DejaVu Sans"/>
              </a:rPr>
              <a:t>один короткий контакт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8" name="Прямоугольник 197"/>
          <p:cNvSpPr/>
          <p:nvPr/>
        </p:nvSpPr>
        <p:spPr>
          <a:xfrm>
            <a:off x="6343560" y="2743200"/>
            <a:ext cx="4762080" cy="39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до 40 последовательных контактов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9" name="Прямая соединительная линия 198"/>
          <p:cNvSpPr/>
          <p:nvPr/>
        </p:nvSpPr>
        <p:spPr>
          <a:xfrm>
            <a:off x="685800" y="3752640"/>
            <a:ext cx="10420200" cy="360"/>
          </a:xfrm>
          <a:prstGeom prst="line">
            <a:avLst/>
          </a:prstGeom>
          <a:ln w="9525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0" name="Прямоугольник 199"/>
          <p:cNvSpPr/>
          <p:nvPr/>
        </p:nvSpPr>
        <p:spPr>
          <a:xfrm>
            <a:off x="685800" y="3295800"/>
            <a:ext cx="4571640" cy="39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0" u="none" strike="noStrike">
                <a:solidFill>
                  <a:srgbClr val="CBBEC0"/>
                </a:solidFill>
                <a:effectLst/>
                <a:uFillTx/>
                <a:latin typeface="DejaVu Sans"/>
                <a:ea typeface="DejaVu Sans"/>
              </a:rPr>
              <a:t>реклама прерывает контент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1" name="Прямоугольник 200"/>
          <p:cNvSpPr/>
          <p:nvPr/>
        </p:nvSpPr>
        <p:spPr>
          <a:xfrm>
            <a:off x="6343560" y="3295800"/>
            <a:ext cx="4762080" cy="39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бренд становится частью истории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2" name="Прямая соединительная линия 201"/>
          <p:cNvSpPr/>
          <p:nvPr/>
        </p:nvSpPr>
        <p:spPr>
          <a:xfrm>
            <a:off x="685800" y="4305240"/>
            <a:ext cx="10420200" cy="360"/>
          </a:xfrm>
          <a:prstGeom prst="line">
            <a:avLst/>
          </a:prstGeom>
          <a:ln w="9525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3" name="Прямоугольник 202"/>
          <p:cNvSpPr/>
          <p:nvPr/>
        </p:nvSpPr>
        <p:spPr>
          <a:xfrm>
            <a:off x="685800" y="3848040"/>
            <a:ext cx="4571640" cy="39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0" u="none" strike="noStrike">
                <a:solidFill>
                  <a:srgbClr val="CBBEC0"/>
                </a:solidFill>
                <a:effectLst/>
                <a:uFillTx/>
                <a:latin typeface="DejaVu Sans"/>
                <a:ea typeface="DejaVu Sans"/>
              </a:rPr>
              <a:t>ограниченная эмоциональная связь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4" name="Прямоугольник 203"/>
          <p:cNvSpPr/>
          <p:nvPr/>
        </p:nvSpPr>
        <p:spPr>
          <a:xfrm>
            <a:off x="6343560" y="3848040"/>
            <a:ext cx="4762080" cy="39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продукт связан с героями и событиями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5" name="Прямая соединительная линия 204"/>
          <p:cNvSpPr/>
          <p:nvPr/>
        </p:nvSpPr>
        <p:spPr>
          <a:xfrm>
            <a:off x="685800" y="4857480"/>
            <a:ext cx="10420200" cy="360"/>
          </a:xfrm>
          <a:prstGeom prst="line">
            <a:avLst/>
          </a:prstGeom>
          <a:ln w="9525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6" name="Прямоугольник 205"/>
          <p:cNvSpPr/>
          <p:nvPr/>
        </p:nvSpPr>
        <p:spPr>
          <a:xfrm>
            <a:off x="685800" y="4400640"/>
            <a:ext cx="4571640" cy="39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0" u="none" strike="noStrike">
                <a:solidFill>
                  <a:srgbClr val="CBBEC0"/>
                </a:solidFill>
                <a:effectLst/>
                <a:uFillTx/>
                <a:latin typeface="DejaVu Sans"/>
                <a:ea typeface="DejaVu Sans"/>
              </a:rPr>
              <a:t>один основной видеоматериал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7" name="Прямоугольник 206"/>
          <p:cNvSpPr/>
          <p:nvPr/>
        </p:nvSpPr>
        <p:spPr>
          <a:xfrm>
            <a:off x="6343560" y="4400640"/>
            <a:ext cx="4762080" cy="39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серии, тизеры, нарезки, backstage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8" name="Прямая соединительная линия 207"/>
          <p:cNvSpPr/>
          <p:nvPr/>
        </p:nvSpPr>
        <p:spPr>
          <a:xfrm>
            <a:off x="685800" y="5410080"/>
            <a:ext cx="10420200" cy="360"/>
          </a:xfrm>
          <a:prstGeom prst="line">
            <a:avLst/>
          </a:prstGeom>
          <a:ln w="9525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9" name="Прямоугольник 208"/>
          <p:cNvSpPr/>
          <p:nvPr/>
        </p:nvSpPr>
        <p:spPr>
          <a:xfrm>
            <a:off x="685800" y="4952880"/>
            <a:ext cx="4571640" cy="39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0" u="none" strike="noStrike">
                <a:solidFill>
                  <a:srgbClr val="CBBEC0"/>
                </a:solidFill>
                <a:effectLst/>
                <a:uFillTx/>
                <a:latin typeface="DejaVu Sans"/>
                <a:ea typeface="DejaVu Sans"/>
              </a:rPr>
              <a:t>быстрое выгорание креатива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0" name="Прямоугольник 209"/>
          <p:cNvSpPr/>
          <p:nvPr/>
        </p:nvSpPr>
        <p:spPr>
          <a:xfrm>
            <a:off x="6343560" y="4952880"/>
            <a:ext cx="4762080" cy="39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контент работает весь период размещения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1" name="Прямоугольник 210"/>
          <p:cNvSpPr/>
          <p:nvPr/>
        </p:nvSpPr>
        <p:spPr>
          <a:xfrm>
            <a:off x="685800" y="5695920"/>
            <a:ext cx="1041984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algn="ctr"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Зритель не просто видит бренд — он проживает вместе с ним историю.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2" name="Прямоугольник 211"/>
          <p:cNvSpPr/>
          <p:nvPr/>
        </p:nvSpPr>
        <p:spPr>
          <a:xfrm>
            <a:off x="685800" y="6515280"/>
            <a:ext cx="4952520" cy="17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820" b="1" u="none" strike="noStrike">
                <a:solidFill>
                  <a:srgbClr val="96878B"/>
                </a:solidFill>
                <a:effectLst/>
                <a:uFillTx/>
                <a:latin typeface="DejaVu Sans"/>
                <a:ea typeface="DejaVu Sans"/>
              </a:rPr>
              <a:t>ПРЕДЛОЖЕНИЕ ДЛЯ ГЕНЕРАЛЬНОГО ПАРТНЁРА</a:t>
            </a:r>
            <a:endParaRPr lang="en-US" sz="8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3" name="Прямоугольник 212"/>
          <p:cNvSpPr/>
          <p:nvPr/>
        </p:nvSpPr>
        <p:spPr>
          <a:xfrm>
            <a:off x="11087280" y="6458040"/>
            <a:ext cx="4186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13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11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09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Прямоугольник 245"/>
          <p:cNvSpPr/>
          <p:nvPr/>
        </p:nvSpPr>
        <p:spPr>
          <a:xfrm>
            <a:off x="685800" y="495360"/>
            <a:ext cx="47620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9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ИДЕАЛЬНАЯ ИСТОРИЯ · 13</a:t>
            </a:r>
            <a:endParaRPr lang="en-US" sz="9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7" name="Прямоугольник 246"/>
          <p:cNvSpPr/>
          <p:nvPr/>
        </p:nvSpPr>
        <p:spPr>
          <a:xfrm>
            <a:off x="685800" y="838080"/>
            <a:ext cx="10820160" cy="66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77500" lnSpcReduction="20000"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Партнёр получает системное присутствие на протяжении сезона</a:t>
            </a:r>
            <a:endParaRPr lang="en-US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8" name="Прямая соединительная линия 247"/>
          <p:cNvSpPr/>
          <p:nvPr/>
        </p:nvSpPr>
        <p:spPr>
          <a:xfrm>
            <a:off x="685800" y="1885680"/>
            <a:ext cx="10820160" cy="360"/>
          </a:xfrm>
          <a:prstGeom prst="line">
            <a:avLst/>
          </a:prstGeom>
          <a:ln w="9525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9" name="Прямоугольник: скругленные углы 248"/>
          <p:cNvSpPr/>
          <p:nvPr/>
        </p:nvSpPr>
        <p:spPr>
          <a:xfrm>
            <a:off x="99072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ED2E4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0" name="Прямоугольник: скругленные углы 249"/>
          <p:cNvSpPr/>
          <p:nvPr/>
        </p:nvSpPr>
        <p:spPr>
          <a:xfrm>
            <a:off x="124776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ED2E4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1" name="Прямоугольник: скругленные углы 250"/>
          <p:cNvSpPr/>
          <p:nvPr/>
        </p:nvSpPr>
        <p:spPr>
          <a:xfrm>
            <a:off x="150480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ED2E4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2" name="Прямоугольник: скругленные углы 251"/>
          <p:cNvSpPr/>
          <p:nvPr/>
        </p:nvSpPr>
        <p:spPr>
          <a:xfrm>
            <a:off x="176220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ED2E4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3" name="Прямоугольник: скругленные углы 252"/>
          <p:cNvSpPr/>
          <p:nvPr/>
        </p:nvSpPr>
        <p:spPr>
          <a:xfrm>
            <a:off x="201924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ED2E4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4" name="Прямоугольник: скругленные углы 253"/>
          <p:cNvSpPr/>
          <p:nvPr/>
        </p:nvSpPr>
        <p:spPr>
          <a:xfrm>
            <a:off x="227664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ED2E4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5" name="Прямоугольник: скругленные углы 254"/>
          <p:cNvSpPr/>
          <p:nvPr/>
        </p:nvSpPr>
        <p:spPr>
          <a:xfrm>
            <a:off x="253368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ED2E4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6" name="Прямоугольник: скругленные углы 255"/>
          <p:cNvSpPr/>
          <p:nvPr/>
        </p:nvSpPr>
        <p:spPr>
          <a:xfrm>
            <a:off x="279072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ED2E4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7" name="Прямоугольник: скругленные углы 256"/>
          <p:cNvSpPr/>
          <p:nvPr/>
        </p:nvSpPr>
        <p:spPr>
          <a:xfrm>
            <a:off x="304812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8F304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8" name="Прямоугольник: скругленные углы 257"/>
          <p:cNvSpPr/>
          <p:nvPr/>
        </p:nvSpPr>
        <p:spPr>
          <a:xfrm>
            <a:off x="330516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8F304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9" name="Прямоугольник: скругленные углы 258"/>
          <p:cNvSpPr/>
          <p:nvPr/>
        </p:nvSpPr>
        <p:spPr>
          <a:xfrm>
            <a:off x="356220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8F304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0" name="Прямоугольник: скругленные углы 259"/>
          <p:cNvSpPr/>
          <p:nvPr/>
        </p:nvSpPr>
        <p:spPr>
          <a:xfrm>
            <a:off x="381960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8F304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1" name="Прямоугольник: скругленные углы 260"/>
          <p:cNvSpPr/>
          <p:nvPr/>
        </p:nvSpPr>
        <p:spPr>
          <a:xfrm>
            <a:off x="407664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8F304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2" name="Прямоугольник: скругленные углы 261"/>
          <p:cNvSpPr/>
          <p:nvPr/>
        </p:nvSpPr>
        <p:spPr>
          <a:xfrm>
            <a:off x="433404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8F304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3" name="Прямоугольник: скругленные углы 262"/>
          <p:cNvSpPr/>
          <p:nvPr/>
        </p:nvSpPr>
        <p:spPr>
          <a:xfrm>
            <a:off x="459108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8F304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4" name="Прямоугольник: скругленные углы 263"/>
          <p:cNvSpPr/>
          <p:nvPr/>
        </p:nvSpPr>
        <p:spPr>
          <a:xfrm>
            <a:off x="484812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8F304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5" name="Прямоугольник: скругленные углы 264"/>
          <p:cNvSpPr/>
          <p:nvPr/>
        </p:nvSpPr>
        <p:spPr>
          <a:xfrm>
            <a:off x="510552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8F304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6" name="Прямоугольник: скругленные углы 265"/>
          <p:cNvSpPr/>
          <p:nvPr/>
        </p:nvSpPr>
        <p:spPr>
          <a:xfrm>
            <a:off x="536256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8F304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7" name="Прямоугольник: скругленные углы 266"/>
          <p:cNvSpPr/>
          <p:nvPr/>
        </p:nvSpPr>
        <p:spPr>
          <a:xfrm>
            <a:off x="561960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8F304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8" name="Прямоугольник: скругленные углы 267"/>
          <p:cNvSpPr/>
          <p:nvPr/>
        </p:nvSpPr>
        <p:spPr>
          <a:xfrm>
            <a:off x="587700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8F304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9" name="Прямоугольник: скругленные углы 268"/>
          <p:cNvSpPr/>
          <p:nvPr/>
        </p:nvSpPr>
        <p:spPr>
          <a:xfrm>
            <a:off x="613404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8F304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0" name="Прямоугольник: скругленные углы 269"/>
          <p:cNvSpPr/>
          <p:nvPr/>
        </p:nvSpPr>
        <p:spPr>
          <a:xfrm>
            <a:off x="639144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8F304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1" name="Прямоугольник: скругленные углы 270"/>
          <p:cNvSpPr/>
          <p:nvPr/>
        </p:nvSpPr>
        <p:spPr>
          <a:xfrm>
            <a:off x="664848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8F304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2" name="Прямоугольник: скругленные углы 271"/>
          <p:cNvSpPr/>
          <p:nvPr/>
        </p:nvSpPr>
        <p:spPr>
          <a:xfrm>
            <a:off x="690552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8F304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3" name="Прямоугольник: скругленные углы 272"/>
          <p:cNvSpPr/>
          <p:nvPr/>
        </p:nvSpPr>
        <p:spPr>
          <a:xfrm>
            <a:off x="716292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8F304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4" name="Прямоугольник: скругленные углы 273"/>
          <p:cNvSpPr/>
          <p:nvPr/>
        </p:nvSpPr>
        <p:spPr>
          <a:xfrm>
            <a:off x="741996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8F304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5" name="Прямоугольник: скругленные углы 274"/>
          <p:cNvSpPr/>
          <p:nvPr/>
        </p:nvSpPr>
        <p:spPr>
          <a:xfrm>
            <a:off x="767700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8F304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6" name="Прямоугольник: скругленные углы 275"/>
          <p:cNvSpPr/>
          <p:nvPr/>
        </p:nvSpPr>
        <p:spPr>
          <a:xfrm>
            <a:off x="793440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8F304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7" name="Прямоугольник: скругленные углы 276"/>
          <p:cNvSpPr/>
          <p:nvPr/>
        </p:nvSpPr>
        <p:spPr>
          <a:xfrm>
            <a:off x="819144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24131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8" name="Прямоугольник: скругленные углы 277"/>
          <p:cNvSpPr/>
          <p:nvPr/>
        </p:nvSpPr>
        <p:spPr>
          <a:xfrm>
            <a:off x="844884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24131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9" name="Прямоугольник: скругленные углы 278"/>
          <p:cNvSpPr/>
          <p:nvPr/>
        </p:nvSpPr>
        <p:spPr>
          <a:xfrm>
            <a:off x="870588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24131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0" name="Прямоугольник: скругленные углы 279"/>
          <p:cNvSpPr/>
          <p:nvPr/>
        </p:nvSpPr>
        <p:spPr>
          <a:xfrm>
            <a:off x="896292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24131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1" name="Прямоугольник: скругленные углы 280"/>
          <p:cNvSpPr/>
          <p:nvPr/>
        </p:nvSpPr>
        <p:spPr>
          <a:xfrm>
            <a:off x="922032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24131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2" name="Прямоугольник: скругленные углы 281"/>
          <p:cNvSpPr/>
          <p:nvPr/>
        </p:nvSpPr>
        <p:spPr>
          <a:xfrm>
            <a:off x="947736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24131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3" name="Прямоугольник: скругленные углы 282"/>
          <p:cNvSpPr/>
          <p:nvPr/>
        </p:nvSpPr>
        <p:spPr>
          <a:xfrm>
            <a:off x="973440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24131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4" name="Прямоугольник: скругленные углы 283"/>
          <p:cNvSpPr/>
          <p:nvPr/>
        </p:nvSpPr>
        <p:spPr>
          <a:xfrm>
            <a:off x="999180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24131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5" name="Прямоугольник: скругленные углы 284"/>
          <p:cNvSpPr/>
          <p:nvPr/>
        </p:nvSpPr>
        <p:spPr>
          <a:xfrm>
            <a:off x="1024884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24131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6" name="Прямоугольник: скругленные углы 285"/>
          <p:cNvSpPr/>
          <p:nvPr/>
        </p:nvSpPr>
        <p:spPr>
          <a:xfrm>
            <a:off x="1050624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24131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7" name="Прямоугольник: скругленные углы 286"/>
          <p:cNvSpPr/>
          <p:nvPr/>
        </p:nvSpPr>
        <p:spPr>
          <a:xfrm>
            <a:off x="1076328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24131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8" name="Прямоугольник: скругленные углы 287"/>
          <p:cNvSpPr/>
          <p:nvPr/>
        </p:nvSpPr>
        <p:spPr>
          <a:xfrm>
            <a:off x="11020320" y="2895480"/>
            <a:ext cx="228240" cy="514080"/>
          </a:xfrm>
          <a:prstGeom prst="roundRect">
            <a:avLst>
              <a:gd name="adj" fmla="val 20833"/>
            </a:avLst>
          </a:prstGeom>
          <a:solidFill>
            <a:srgbClr val="24131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9" name="Прямоугольник 288"/>
          <p:cNvSpPr/>
          <p:nvPr/>
        </p:nvSpPr>
        <p:spPr>
          <a:xfrm>
            <a:off x="990720" y="3524400"/>
            <a:ext cx="228240" cy="19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96878B"/>
                </a:solidFill>
                <a:effectLst/>
                <a:uFillTx/>
                <a:latin typeface="DejaVu Sans"/>
                <a:ea typeface="DejaVu Sans"/>
              </a:rPr>
              <a:t>1</a:t>
            </a:r>
            <a:endParaRPr lang="en-US" sz="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0" name="Прямоугольник 289"/>
          <p:cNvSpPr/>
          <p:nvPr/>
        </p:nvSpPr>
        <p:spPr>
          <a:xfrm>
            <a:off x="11001240" y="3524400"/>
            <a:ext cx="285480" cy="19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96878B"/>
                </a:solidFill>
                <a:effectLst/>
                <a:uFillTx/>
                <a:latin typeface="DejaVu Sans"/>
                <a:ea typeface="DejaVu Sans"/>
              </a:rPr>
              <a:t>40</a:t>
            </a:r>
            <a:endParaRPr lang="en-US" sz="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1" name="Прямоугольник 290"/>
          <p:cNvSpPr/>
          <p:nvPr/>
        </p:nvSpPr>
        <p:spPr>
          <a:xfrm>
            <a:off x="685800" y="2190600"/>
            <a:ext cx="1714320" cy="57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330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6–8</a:t>
            </a:r>
            <a:endParaRPr lang="en-US" sz="3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2" name="Прямоугольник 291"/>
          <p:cNvSpPr/>
          <p:nvPr/>
        </p:nvSpPr>
        <p:spPr>
          <a:xfrm>
            <a:off x="1981080" y="2266920"/>
            <a:ext cx="2381040" cy="57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ключевых серий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с сюжетной интеграцией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3" name="Прямоугольник 292"/>
          <p:cNvSpPr/>
          <p:nvPr/>
        </p:nvSpPr>
        <p:spPr>
          <a:xfrm>
            <a:off x="5219640" y="2190600"/>
            <a:ext cx="1714320" cy="57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3300" b="1" u="none" strike="noStrike">
                <a:solidFill>
                  <a:srgbClr val="B65B6A"/>
                </a:solidFill>
                <a:effectLst/>
                <a:uFillTx/>
                <a:latin typeface="DejaVu Sans"/>
                <a:ea typeface="DejaVu Sans"/>
              </a:rPr>
              <a:t>20+</a:t>
            </a:r>
            <a:endParaRPr lang="en-US" sz="3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4" name="Прямоугольник 293"/>
          <p:cNvSpPr/>
          <p:nvPr/>
        </p:nvSpPr>
        <p:spPr>
          <a:xfrm>
            <a:off x="6458040" y="2266920"/>
            <a:ext cx="2857320" cy="57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серий с использованием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или присутствием продукта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5" name="Прямоугольник 294"/>
          <p:cNvSpPr/>
          <p:nvPr/>
        </p:nvSpPr>
        <p:spPr>
          <a:xfrm>
            <a:off x="9715680" y="2190600"/>
            <a:ext cx="1142640" cy="57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algn="r"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330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40</a:t>
            </a:r>
            <a:endParaRPr lang="en-US" sz="3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6" name="Прямоугольник 295"/>
          <p:cNvSpPr/>
          <p:nvPr/>
        </p:nvSpPr>
        <p:spPr>
          <a:xfrm>
            <a:off x="8915400" y="2724120"/>
            <a:ext cx="194292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algn="r"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CBBEC0"/>
                </a:solidFill>
                <a:effectLst/>
                <a:uFillTx/>
                <a:latin typeface="DejaVu Sans"/>
                <a:ea typeface="DejaVu Sans"/>
              </a:rPr>
              <a:t>эпизодов с титрами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7" name="Прямая соединительная линия 296"/>
          <p:cNvSpPr/>
          <p:nvPr/>
        </p:nvSpPr>
        <p:spPr>
          <a:xfrm>
            <a:off x="685800" y="4076640"/>
            <a:ext cx="10820160" cy="360"/>
          </a:xfrm>
          <a:prstGeom prst="line">
            <a:avLst/>
          </a:prstGeom>
          <a:ln w="9525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8" name="Прямоугольник 297"/>
          <p:cNvSpPr/>
          <p:nvPr/>
        </p:nvSpPr>
        <p:spPr>
          <a:xfrm>
            <a:off x="685800" y="4400640"/>
            <a:ext cx="39960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13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01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9" name="Прямоугольник 298"/>
          <p:cNvSpPr/>
          <p:nvPr/>
        </p:nvSpPr>
        <p:spPr>
          <a:xfrm>
            <a:off x="685800" y="4714920"/>
            <a:ext cx="2361960" cy="533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партнёрский тизер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0" name="Прямоугольник 299"/>
          <p:cNvSpPr/>
          <p:nvPr/>
        </p:nvSpPr>
        <p:spPr>
          <a:xfrm>
            <a:off x="3390840" y="4400640"/>
            <a:ext cx="39960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13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02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1" name="Прямоугольник 300"/>
          <p:cNvSpPr/>
          <p:nvPr/>
        </p:nvSpPr>
        <p:spPr>
          <a:xfrm>
            <a:off x="3390840" y="4714920"/>
            <a:ext cx="2361960" cy="533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ролики для каналов бренда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2" name="Прямоугольник 301"/>
          <p:cNvSpPr/>
          <p:nvPr/>
        </p:nvSpPr>
        <p:spPr>
          <a:xfrm>
            <a:off x="6095880" y="4400640"/>
            <a:ext cx="39960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13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03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3" name="Прямоугольник 302"/>
          <p:cNvSpPr/>
          <p:nvPr/>
        </p:nvSpPr>
        <p:spPr>
          <a:xfrm>
            <a:off x="6095880" y="4714920"/>
            <a:ext cx="2361960" cy="533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фото и backstage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4" name="Прямоугольник 303"/>
          <p:cNvSpPr/>
          <p:nvPr/>
        </p:nvSpPr>
        <p:spPr>
          <a:xfrm>
            <a:off x="8801280" y="4400640"/>
            <a:ext cx="39960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13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04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5" name="Прямоугольник 304"/>
          <p:cNvSpPr/>
          <p:nvPr/>
        </p:nvSpPr>
        <p:spPr>
          <a:xfrm>
            <a:off x="8801280" y="4714920"/>
            <a:ext cx="2361960" cy="533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титры во всех эпизодах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6" name="Прямоугольник 305"/>
          <p:cNvSpPr/>
          <p:nvPr/>
        </p:nvSpPr>
        <p:spPr>
          <a:xfrm>
            <a:off x="685800" y="5638680"/>
            <a:ext cx="857232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96878B"/>
                </a:solidFill>
                <a:effectLst/>
                <a:uFillTx/>
                <a:latin typeface="DejaVu Sans"/>
                <a:ea typeface="DejaVu Sans"/>
              </a:rPr>
              <a:t>Точный график интеграций утверждается после согласования продукта и сценарных возможностей.</a:t>
            </a:r>
            <a:endParaRPr lang="en-US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7" name="Прямоугольник 306"/>
          <p:cNvSpPr/>
          <p:nvPr/>
        </p:nvSpPr>
        <p:spPr>
          <a:xfrm>
            <a:off x="685800" y="6515280"/>
            <a:ext cx="4952520" cy="17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820" b="1" u="none" strike="noStrike">
                <a:solidFill>
                  <a:srgbClr val="96878B"/>
                </a:solidFill>
                <a:effectLst/>
                <a:uFillTx/>
                <a:latin typeface="DejaVu Sans"/>
                <a:ea typeface="DejaVu Sans"/>
              </a:rPr>
              <a:t>ПРЕДЛОЖЕНИЕ ДЛЯ ГЕНЕРАЛЬНОГО ПАРТНЁРА</a:t>
            </a:r>
            <a:endParaRPr lang="en-US" sz="8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8" name="Прямоугольник 307"/>
          <p:cNvSpPr/>
          <p:nvPr/>
        </p:nvSpPr>
        <p:spPr>
          <a:xfrm>
            <a:off x="11087280" y="6458040"/>
            <a:ext cx="4186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13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13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7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Прямоугольник 308"/>
          <p:cNvSpPr/>
          <p:nvPr/>
        </p:nvSpPr>
        <p:spPr>
          <a:xfrm>
            <a:off x="685800" y="495360"/>
            <a:ext cx="47620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9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ИДЕАЛЬНАЯ ИСТОРИЯ · 14</a:t>
            </a:r>
            <a:endParaRPr lang="en-US" sz="9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0" name="Прямоугольник 309"/>
          <p:cNvSpPr/>
          <p:nvPr/>
        </p:nvSpPr>
        <p:spPr>
          <a:xfrm>
            <a:off x="685800" y="838080"/>
            <a:ext cx="10820160" cy="66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77500" lnSpcReduction="20000"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Дистрибуция строится вокруг платформ вертикального видео</a:t>
            </a:r>
            <a:endParaRPr lang="en-US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1" name="Прямая соединительная линия 310"/>
          <p:cNvSpPr/>
          <p:nvPr/>
        </p:nvSpPr>
        <p:spPr>
          <a:xfrm>
            <a:off x="685800" y="1885680"/>
            <a:ext cx="10820160" cy="360"/>
          </a:xfrm>
          <a:prstGeom prst="line">
            <a:avLst/>
          </a:prstGeom>
          <a:ln w="9525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2" name="Прямоугольник 311"/>
          <p:cNvSpPr/>
          <p:nvPr/>
        </p:nvSpPr>
        <p:spPr>
          <a:xfrm>
            <a:off x="685800" y="2209680"/>
            <a:ext cx="2381040" cy="247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ПРИОРИТЕТ</a:t>
            </a:r>
            <a:endParaRPr lang="en-US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3" name="Прямоугольник 312"/>
          <p:cNvSpPr/>
          <p:nvPr/>
        </p:nvSpPr>
        <p:spPr>
          <a:xfrm>
            <a:off x="685800" y="2619360"/>
            <a:ext cx="4095360" cy="590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315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«Сторис» НМГ</a:t>
            </a:r>
            <a:endParaRPr lang="en-US" sz="31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4" name="Прямоугольник 313"/>
          <p:cNvSpPr/>
          <p:nvPr/>
        </p:nvSpPr>
        <p:spPr>
          <a:xfrm>
            <a:off x="685800" y="3333600"/>
            <a:ext cx="4095360" cy="104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20000"/>
              </a:lnSpc>
              <a:tabLst>
                <a:tab pos="0" algn="l"/>
              </a:tabLst>
            </a:pPr>
            <a:r>
              <a:rPr lang="en-US" sz="143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Рассматривается как приоритетный партнёр по дистрибуции. Перечень площадок и объём размещения будут закреплены договором.</a:t>
            </a:r>
            <a:endParaRPr lang="en-US" sz="14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5" name="Прямая соединительная линия 314"/>
          <p:cNvSpPr/>
          <p:nvPr/>
        </p:nvSpPr>
        <p:spPr>
          <a:xfrm>
            <a:off x="5219640" y="2171520"/>
            <a:ext cx="360" cy="3200400"/>
          </a:xfrm>
          <a:prstGeom prst="line">
            <a:avLst/>
          </a:prstGeom>
          <a:ln w="28575">
            <a:solidFill>
              <a:srgbClr val="C9153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6" name="Прямоугольник 315"/>
          <p:cNvSpPr/>
          <p:nvPr/>
        </p:nvSpPr>
        <p:spPr>
          <a:xfrm>
            <a:off x="5829480" y="2266920"/>
            <a:ext cx="238104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65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VK Видео</a:t>
            </a:r>
            <a:endParaRPr lang="en-US" sz="1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7" name="Прямоугольник 316"/>
          <p:cNvSpPr/>
          <p:nvPr/>
        </p:nvSpPr>
        <p:spPr>
          <a:xfrm>
            <a:off x="5829480" y="2647800"/>
            <a:ext cx="2381040" cy="475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130" b="0" u="none" strike="noStrike">
                <a:solidFill>
                  <a:srgbClr val="CBBEC0"/>
                </a:solidFill>
                <a:effectLst/>
                <a:uFillTx/>
                <a:latin typeface="DejaVu Sans"/>
                <a:ea typeface="DejaVu Sans"/>
              </a:rPr>
              <a:t>длинные и короткие форматы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8" name="Прямоугольник 317"/>
          <p:cNvSpPr/>
          <p:nvPr/>
        </p:nvSpPr>
        <p:spPr>
          <a:xfrm>
            <a:off x="8629560" y="2266920"/>
            <a:ext cx="238104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65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VK Клипы</a:t>
            </a:r>
            <a:endParaRPr lang="en-US" sz="1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9" name="Прямоугольник 318"/>
          <p:cNvSpPr/>
          <p:nvPr/>
        </p:nvSpPr>
        <p:spPr>
          <a:xfrm>
            <a:off x="8629560" y="2647800"/>
            <a:ext cx="2381040" cy="475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130" b="0" u="none" strike="noStrike">
                <a:solidFill>
                  <a:srgbClr val="CBBEC0"/>
                </a:solidFill>
                <a:effectLst/>
                <a:uFillTx/>
                <a:latin typeface="DejaVu Sans"/>
                <a:ea typeface="DejaVu Sans"/>
              </a:rPr>
              <a:t>вертикальное потребление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0" name="Прямоугольник 319"/>
          <p:cNvSpPr/>
          <p:nvPr/>
        </p:nvSpPr>
        <p:spPr>
          <a:xfrm>
            <a:off x="5829480" y="3257640"/>
            <a:ext cx="238104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65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Rutube</a:t>
            </a:r>
            <a:endParaRPr lang="en-US" sz="1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1" name="Прямоугольник 320"/>
          <p:cNvSpPr/>
          <p:nvPr/>
        </p:nvSpPr>
        <p:spPr>
          <a:xfrm>
            <a:off x="5829480" y="3638520"/>
            <a:ext cx="2381040" cy="475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130" b="0" u="none" strike="noStrike">
                <a:solidFill>
                  <a:srgbClr val="CBBEC0"/>
                </a:solidFill>
                <a:effectLst/>
                <a:uFillTx/>
                <a:latin typeface="DejaVu Sans"/>
                <a:ea typeface="DejaVu Sans"/>
              </a:rPr>
              <a:t>дополнительный видеоконтур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2" name="Прямоугольник 321"/>
          <p:cNvSpPr/>
          <p:nvPr/>
        </p:nvSpPr>
        <p:spPr>
          <a:xfrm>
            <a:off x="8629560" y="3257640"/>
            <a:ext cx="238104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65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Telegram</a:t>
            </a:r>
            <a:endParaRPr lang="en-US" sz="1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3" name="Прямоугольник 322"/>
          <p:cNvSpPr/>
          <p:nvPr/>
        </p:nvSpPr>
        <p:spPr>
          <a:xfrm>
            <a:off x="8629560" y="3638520"/>
            <a:ext cx="2381040" cy="475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130" b="0" u="none" strike="noStrike">
                <a:solidFill>
                  <a:srgbClr val="CBBEC0"/>
                </a:solidFill>
                <a:effectLst/>
                <a:uFillTx/>
                <a:latin typeface="DejaVu Sans"/>
                <a:ea typeface="DejaVu Sans"/>
              </a:rPr>
              <a:t>анонсы, фрагменты, вовлечение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4" name="Прямоугольник 323"/>
          <p:cNvSpPr/>
          <p:nvPr/>
        </p:nvSpPr>
        <p:spPr>
          <a:xfrm>
            <a:off x="5829480" y="4248000"/>
            <a:ext cx="238104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65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Каналы бренда</a:t>
            </a:r>
            <a:endParaRPr lang="en-US" sz="1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5" name="Прямоугольник 324"/>
          <p:cNvSpPr/>
          <p:nvPr/>
        </p:nvSpPr>
        <p:spPr>
          <a:xfrm>
            <a:off x="5829480" y="4629240"/>
            <a:ext cx="2381040" cy="475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130" b="0" u="none" strike="noStrike">
                <a:solidFill>
                  <a:srgbClr val="CBBEC0"/>
                </a:solidFill>
                <a:effectLst/>
                <a:uFillTx/>
                <a:latin typeface="DejaVu Sans"/>
                <a:ea typeface="DejaVu Sans"/>
              </a:rPr>
              <a:t>согласованные материалы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6" name="Прямоугольник 325"/>
          <p:cNvSpPr/>
          <p:nvPr/>
        </p:nvSpPr>
        <p:spPr>
          <a:xfrm>
            <a:off x="8629560" y="4248000"/>
            <a:ext cx="238104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65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PR</a:t>
            </a:r>
            <a:endParaRPr lang="en-US" sz="1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7" name="Прямоугольник 326"/>
          <p:cNvSpPr/>
          <p:nvPr/>
        </p:nvSpPr>
        <p:spPr>
          <a:xfrm>
            <a:off x="8629560" y="4629240"/>
            <a:ext cx="2381040" cy="475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130" b="0" u="none" strike="noStrike">
                <a:solidFill>
                  <a:srgbClr val="CBBEC0"/>
                </a:solidFill>
                <a:effectLst/>
                <a:uFillTx/>
                <a:latin typeface="DejaVu Sans"/>
                <a:ea typeface="DejaVu Sans"/>
              </a:rPr>
              <a:t>публикации и промокампания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8" name="Прямоугольник: скругленные углы 327"/>
          <p:cNvSpPr/>
          <p:nvPr/>
        </p:nvSpPr>
        <p:spPr>
          <a:xfrm>
            <a:off x="685800" y="5410080"/>
            <a:ext cx="10134360" cy="533160"/>
          </a:xfrm>
          <a:prstGeom prst="roundRect">
            <a:avLst>
              <a:gd name="adj" fmla="val 25000"/>
            </a:avLst>
          </a:prstGeom>
          <a:solidFill>
            <a:srgbClr val="24131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9" name="Прямоугольник 328"/>
          <p:cNvSpPr/>
          <p:nvPr/>
        </p:nvSpPr>
        <p:spPr>
          <a:xfrm>
            <a:off x="914400" y="5553000"/>
            <a:ext cx="969624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algn="ctr"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1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Финальный медиаплан, количество публикаций и прогнозные показатели фиксируются в договоре.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0" name="Прямоугольник 329"/>
          <p:cNvSpPr/>
          <p:nvPr/>
        </p:nvSpPr>
        <p:spPr>
          <a:xfrm>
            <a:off x="685800" y="6515280"/>
            <a:ext cx="4952520" cy="17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820" b="1" u="none" strike="noStrike">
                <a:solidFill>
                  <a:srgbClr val="96878B"/>
                </a:solidFill>
                <a:effectLst/>
                <a:uFillTx/>
                <a:latin typeface="DejaVu Sans"/>
                <a:ea typeface="DejaVu Sans"/>
              </a:rPr>
              <a:t>ПРЕДЛОЖЕНИЕ ДЛЯ ГЕНЕРАЛЬНОГО ПАРТНЁРА</a:t>
            </a:r>
            <a:endParaRPr lang="en-US" sz="8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1" name="Прямоугольник 330"/>
          <p:cNvSpPr/>
          <p:nvPr/>
        </p:nvSpPr>
        <p:spPr>
          <a:xfrm>
            <a:off x="11087280" y="6458040"/>
            <a:ext cx="4186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13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14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09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Прямоугольник 331"/>
          <p:cNvSpPr/>
          <p:nvPr/>
        </p:nvSpPr>
        <p:spPr>
          <a:xfrm>
            <a:off x="685800" y="495360"/>
            <a:ext cx="47620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9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ИДЕАЛЬНАЯ ИСТОРИЯ · 15</a:t>
            </a:r>
            <a:endParaRPr lang="en-US" sz="9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3" name="Прямоугольник 332"/>
          <p:cNvSpPr/>
          <p:nvPr/>
        </p:nvSpPr>
        <p:spPr>
          <a:xfrm>
            <a:off x="685800" y="838080"/>
            <a:ext cx="10820160" cy="66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77500" lnSpcReduction="20000"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Партнёр получает контент, который продолжает работать после премьеры</a:t>
            </a:r>
            <a:endParaRPr lang="en-US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4" name="Прямая соединительная линия 333"/>
          <p:cNvSpPr/>
          <p:nvPr/>
        </p:nvSpPr>
        <p:spPr>
          <a:xfrm>
            <a:off x="685800" y="1885680"/>
            <a:ext cx="10820160" cy="360"/>
          </a:xfrm>
          <a:prstGeom prst="line">
            <a:avLst/>
          </a:prstGeom>
          <a:ln w="9525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5" name="Прямоугольник 334"/>
          <p:cNvSpPr/>
          <p:nvPr/>
        </p:nvSpPr>
        <p:spPr>
          <a:xfrm>
            <a:off x="685800" y="2190600"/>
            <a:ext cx="2285640" cy="108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720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12</a:t>
            </a:r>
            <a:endParaRPr lang="en-US" sz="7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6" name="Прямоугольник 335"/>
          <p:cNvSpPr/>
          <p:nvPr/>
        </p:nvSpPr>
        <p:spPr>
          <a:xfrm>
            <a:off x="790560" y="3276720"/>
            <a:ext cx="209520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50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МЕСЯЦЕВ</a:t>
            </a:r>
            <a:endParaRPr lang="en-US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7" name="Прямоугольник 336"/>
          <p:cNvSpPr/>
          <p:nvPr/>
        </p:nvSpPr>
        <p:spPr>
          <a:xfrm>
            <a:off x="790560" y="3714840"/>
            <a:ext cx="3047760" cy="66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срок использования согласованных материалов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8" name="Прямая соединительная линия 337"/>
          <p:cNvSpPr/>
          <p:nvPr/>
        </p:nvSpPr>
        <p:spPr>
          <a:xfrm>
            <a:off x="4457520" y="2171520"/>
            <a:ext cx="360" cy="3219480"/>
          </a:xfrm>
          <a:prstGeom prst="line">
            <a:avLst/>
          </a:prstGeom>
          <a:ln w="28575">
            <a:solidFill>
              <a:srgbClr val="7513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9" name="Прямоугольник 338"/>
          <p:cNvSpPr/>
          <p:nvPr/>
        </p:nvSpPr>
        <p:spPr>
          <a:xfrm>
            <a:off x="5010120" y="2295360"/>
            <a:ext cx="20916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•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0" name="Прямоугольник 339"/>
          <p:cNvSpPr/>
          <p:nvPr/>
        </p:nvSpPr>
        <p:spPr>
          <a:xfrm>
            <a:off x="5257800" y="2305080"/>
            <a:ext cx="265716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92500" lnSpcReduction="10000"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согласованные фрагменты эпизодов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1" name="Прямоугольник 340"/>
          <p:cNvSpPr/>
          <p:nvPr/>
        </p:nvSpPr>
        <p:spPr>
          <a:xfrm>
            <a:off x="8134200" y="2295360"/>
            <a:ext cx="20916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•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2" name="Прямоугольник 341"/>
          <p:cNvSpPr/>
          <p:nvPr/>
        </p:nvSpPr>
        <p:spPr>
          <a:xfrm>
            <a:off x="8381880" y="2305080"/>
            <a:ext cx="265716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92500" lnSpcReduction="10000"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вертикальные ролики с продуктом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3" name="Прямоугольник 342"/>
          <p:cNvSpPr/>
          <p:nvPr/>
        </p:nvSpPr>
        <p:spPr>
          <a:xfrm>
            <a:off x="5010120" y="2962440"/>
            <a:ext cx="20916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•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4" name="Прямоугольник 343"/>
          <p:cNvSpPr/>
          <p:nvPr/>
        </p:nvSpPr>
        <p:spPr>
          <a:xfrm>
            <a:off x="5257800" y="2971800"/>
            <a:ext cx="265716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партнёрский тизер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5" name="Прямоугольник 344"/>
          <p:cNvSpPr/>
          <p:nvPr/>
        </p:nvSpPr>
        <p:spPr>
          <a:xfrm>
            <a:off x="8134200" y="2962440"/>
            <a:ext cx="20916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•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6" name="Прямоугольник 345"/>
          <p:cNvSpPr/>
          <p:nvPr/>
        </p:nvSpPr>
        <p:spPr>
          <a:xfrm>
            <a:off x="8381880" y="2971800"/>
            <a:ext cx="265716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фотографии со съёмок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7" name="Прямоугольник 346"/>
          <p:cNvSpPr/>
          <p:nvPr/>
        </p:nvSpPr>
        <p:spPr>
          <a:xfrm>
            <a:off x="5010120" y="3629160"/>
            <a:ext cx="20916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•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8" name="Прямоугольник 347"/>
          <p:cNvSpPr/>
          <p:nvPr/>
        </p:nvSpPr>
        <p:spPr>
          <a:xfrm>
            <a:off x="5257800" y="3638520"/>
            <a:ext cx="265716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backstage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9" name="Прямоугольник 348"/>
          <p:cNvSpPr/>
          <p:nvPr/>
        </p:nvSpPr>
        <p:spPr>
          <a:xfrm>
            <a:off x="8134200" y="3629160"/>
            <a:ext cx="20916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•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0" name="Прямоугольник 349"/>
          <p:cNvSpPr/>
          <p:nvPr/>
        </p:nvSpPr>
        <p:spPr>
          <a:xfrm>
            <a:off x="8381880" y="3638520"/>
            <a:ext cx="265716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материалы для соцсетей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1" name="Прямоугольник 350"/>
          <p:cNvSpPr/>
          <p:nvPr/>
        </p:nvSpPr>
        <p:spPr>
          <a:xfrm>
            <a:off x="5010120" y="4295880"/>
            <a:ext cx="20916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•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2" name="Прямоугольник 351"/>
          <p:cNvSpPr/>
          <p:nvPr/>
        </p:nvSpPr>
        <p:spPr>
          <a:xfrm>
            <a:off x="5257800" y="4305240"/>
            <a:ext cx="265716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92500" lnSpcReduction="10000"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кадры для презентаций и мероприятий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3" name="Прямоугольник 352"/>
          <p:cNvSpPr/>
          <p:nvPr/>
        </p:nvSpPr>
        <p:spPr>
          <a:xfrm>
            <a:off x="685800" y="5524560"/>
            <a:ext cx="1028664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00" b="0" i="1" u="none" strike="noStrike">
                <a:solidFill>
                  <a:srgbClr val="CBBEC0"/>
                </a:solidFill>
                <a:effectLst/>
                <a:uFillTx/>
                <a:latin typeface="DejaVu Sans"/>
                <a:ea typeface="DejaVu Sans"/>
              </a:rPr>
              <a:t>Права на актёрские образы, музыку, фрагменты сериала и рекламные материалы закрепляются договором.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4" name="Прямоугольник 353"/>
          <p:cNvSpPr/>
          <p:nvPr/>
        </p:nvSpPr>
        <p:spPr>
          <a:xfrm>
            <a:off x="685800" y="6515280"/>
            <a:ext cx="4952520" cy="17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820" b="1" u="none" strike="noStrike">
                <a:solidFill>
                  <a:srgbClr val="96878B"/>
                </a:solidFill>
                <a:effectLst/>
                <a:uFillTx/>
                <a:latin typeface="DejaVu Sans"/>
                <a:ea typeface="DejaVu Sans"/>
              </a:rPr>
              <a:t>ПРЕДЛОЖЕНИЕ ДЛЯ ГЕНЕРАЛЬНОГО ПАРТНЁРА</a:t>
            </a:r>
            <a:endParaRPr lang="en-US" sz="8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5" name="Прямоугольник 354"/>
          <p:cNvSpPr/>
          <p:nvPr/>
        </p:nvSpPr>
        <p:spPr>
          <a:xfrm>
            <a:off x="11087280" y="6458040"/>
            <a:ext cx="4186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13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15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7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Прямоугольник 355"/>
          <p:cNvSpPr/>
          <p:nvPr/>
        </p:nvSpPr>
        <p:spPr>
          <a:xfrm>
            <a:off x="685800" y="495360"/>
            <a:ext cx="47620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9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ИДЕАЛЬНАЯ ИСТОРИЯ · 16</a:t>
            </a:r>
            <a:endParaRPr lang="en-US" sz="9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7" name="Прямоугольник 356"/>
          <p:cNvSpPr/>
          <p:nvPr/>
        </p:nvSpPr>
        <p:spPr>
          <a:xfrm>
            <a:off x="685800" y="838080"/>
            <a:ext cx="10820160" cy="66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77500" lnSpcReduction="20000"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Команда соединяет авторскую, операторскую и монтажную экспертизу</a:t>
            </a:r>
            <a:endParaRPr lang="en-US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8" name="Прямая соединительная линия 357"/>
          <p:cNvSpPr/>
          <p:nvPr/>
        </p:nvSpPr>
        <p:spPr>
          <a:xfrm>
            <a:off x="685800" y="1885680"/>
            <a:ext cx="10820160" cy="360"/>
          </a:xfrm>
          <a:prstGeom prst="line">
            <a:avLst/>
          </a:prstGeom>
          <a:ln w="9525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9" name="Прямоугольник: скругленные углы 358"/>
          <p:cNvSpPr/>
          <p:nvPr/>
        </p:nvSpPr>
        <p:spPr>
          <a:xfrm>
            <a:off x="647640" y="2152800"/>
            <a:ext cx="3123720" cy="2400120"/>
          </a:xfrm>
          <a:prstGeom prst="roundRect">
            <a:avLst>
              <a:gd name="adj" fmla="val 7143"/>
            </a:avLst>
          </a:prstGeom>
          <a:solidFill>
            <a:srgbClr val="75132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0" name="Прямоугольник: скругленные углы 359"/>
          <p:cNvSpPr/>
          <p:nvPr/>
        </p:nvSpPr>
        <p:spPr>
          <a:xfrm>
            <a:off x="685800" y="2190600"/>
            <a:ext cx="3047760" cy="2323800"/>
          </a:xfrm>
          <a:prstGeom prst="roundRect">
            <a:avLst>
              <a:gd name="adj" fmla="val 6557"/>
            </a:avLst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1" name="Прямоугольник 360"/>
          <p:cNvSpPr/>
          <p:nvPr/>
        </p:nvSpPr>
        <p:spPr>
          <a:xfrm>
            <a:off x="685800" y="4705200"/>
            <a:ext cx="304776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65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Александр Коваленко</a:t>
            </a:r>
            <a:endParaRPr lang="en-US" sz="1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2" name="Прямоугольник 361"/>
          <p:cNvSpPr/>
          <p:nvPr/>
        </p:nvSpPr>
        <p:spPr>
          <a:xfrm>
            <a:off x="685800" y="5067360"/>
            <a:ext cx="304776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13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сценарист и режиссёр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3" name="Прямоугольник 362"/>
          <p:cNvSpPr/>
          <p:nvPr/>
        </p:nvSpPr>
        <p:spPr>
          <a:xfrm>
            <a:off x="685800" y="5429160"/>
            <a:ext cx="3047760" cy="590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13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«Наследство» — режиссёр, сценарист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13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«Яшка» — режиссёр, сценарист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4" name="Прямоугольник: скругленные углы 363"/>
          <p:cNvSpPr/>
          <p:nvPr/>
        </p:nvSpPr>
        <p:spPr>
          <a:xfrm>
            <a:off x="4286160" y="2152800"/>
            <a:ext cx="3123720" cy="2400120"/>
          </a:xfrm>
          <a:prstGeom prst="roundRect">
            <a:avLst>
              <a:gd name="adj" fmla="val 7143"/>
            </a:avLst>
          </a:prstGeom>
          <a:solidFill>
            <a:srgbClr val="75132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5" name="Прямоугольник: скругленные углы 364"/>
          <p:cNvSpPr/>
          <p:nvPr/>
        </p:nvSpPr>
        <p:spPr>
          <a:xfrm>
            <a:off x="4324320" y="2190600"/>
            <a:ext cx="3047760" cy="2323800"/>
          </a:xfrm>
          <a:prstGeom prst="roundRect">
            <a:avLst>
              <a:gd name="adj" fmla="val 6557"/>
            </a:avLst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6" name="Прямоугольник 365"/>
          <p:cNvSpPr/>
          <p:nvPr/>
        </p:nvSpPr>
        <p:spPr>
          <a:xfrm>
            <a:off x="4324320" y="4705200"/>
            <a:ext cx="304776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65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Дмитрий Лобанов</a:t>
            </a:r>
            <a:endParaRPr lang="en-US" sz="1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7" name="Прямоугольник 366"/>
          <p:cNvSpPr/>
          <p:nvPr/>
        </p:nvSpPr>
        <p:spPr>
          <a:xfrm>
            <a:off x="4324320" y="5067360"/>
            <a:ext cx="304776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13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оператор-постановщик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8" name="Прямоугольник 367"/>
          <p:cNvSpPr/>
          <p:nvPr/>
        </p:nvSpPr>
        <p:spPr>
          <a:xfrm>
            <a:off x="4324320" y="5429160"/>
            <a:ext cx="3047760" cy="590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13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Оператор и продюсер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13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6 проектов в фильмографии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9" name="Прямоугольник: скругленные углы 368"/>
          <p:cNvSpPr/>
          <p:nvPr/>
        </p:nvSpPr>
        <p:spPr>
          <a:xfrm>
            <a:off x="7924680" y="2152800"/>
            <a:ext cx="3123720" cy="2400120"/>
          </a:xfrm>
          <a:prstGeom prst="roundRect">
            <a:avLst>
              <a:gd name="adj" fmla="val 7143"/>
            </a:avLst>
          </a:prstGeom>
          <a:solidFill>
            <a:srgbClr val="75132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0" name="Прямоугольник: скругленные углы 369"/>
          <p:cNvSpPr/>
          <p:nvPr/>
        </p:nvSpPr>
        <p:spPr>
          <a:xfrm>
            <a:off x="7962840" y="2190600"/>
            <a:ext cx="3047760" cy="2323800"/>
          </a:xfrm>
          <a:prstGeom prst="roundRect">
            <a:avLst>
              <a:gd name="adj" fmla="val 6557"/>
            </a:avLst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1" name="Прямоугольник 370"/>
          <p:cNvSpPr/>
          <p:nvPr/>
        </p:nvSpPr>
        <p:spPr>
          <a:xfrm>
            <a:off x="7962840" y="4705200"/>
            <a:ext cx="304776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65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Николай Р. Викторов</a:t>
            </a:r>
            <a:endParaRPr lang="en-US" sz="1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2" name="Прямоугольник 371"/>
          <p:cNvSpPr/>
          <p:nvPr/>
        </p:nvSpPr>
        <p:spPr>
          <a:xfrm>
            <a:off x="7962840" y="5067360"/>
            <a:ext cx="304776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13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режиссёр монтажа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3" name="Прямоугольник 372"/>
          <p:cNvSpPr/>
          <p:nvPr/>
        </p:nvSpPr>
        <p:spPr>
          <a:xfrm>
            <a:off x="7962840" y="5429160"/>
            <a:ext cx="3047760" cy="590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13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«Наследство» — монтаж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13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«Струны» — режиссёр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4" name="Прямоугольник 373"/>
          <p:cNvSpPr/>
          <p:nvPr/>
        </p:nvSpPr>
        <p:spPr>
          <a:xfrm>
            <a:off x="685800" y="6515280"/>
            <a:ext cx="4952520" cy="17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820" b="1" u="none" strike="noStrike">
                <a:solidFill>
                  <a:srgbClr val="96878B"/>
                </a:solidFill>
                <a:effectLst/>
                <a:uFillTx/>
                <a:latin typeface="DejaVu Sans"/>
                <a:ea typeface="DejaVu Sans"/>
              </a:rPr>
              <a:t>ПРЕДЛОЖЕНИЕ ДЛЯ ГЕНЕРАЛЬНОГО ПАРТНЁРА</a:t>
            </a:r>
            <a:endParaRPr lang="en-US" sz="8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5" name="Прямоугольник 374"/>
          <p:cNvSpPr/>
          <p:nvPr/>
        </p:nvSpPr>
        <p:spPr>
          <a:xfrm>
            <a:off x="11087280" y="6458040"/>
            <a:ext cx="4186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13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16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09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Прямоугольник 375"/>
          <p:cNvSpPr/>
          <p:nvPr/>
        </p:nvSpPr>
        <p:spPr>
          <a:xfrm>
            <a:off x="685800" y="495360"/>
            <a:ext cx="47620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9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ИДЕАЛЬНАЯ ИСТОРИЯ · 17</a:t>
            </a:r>
            <a:endParaRPr lang="en-US" sz="9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7" name="Прямоугольник 376"/>
          <p:cNvSpPr/>
          <p:nvPr/>
        </p:nvSpPr>
        <p:spPr>
          <a:xfrm>
            <a:off x="685800" y="838080"/>
            <a:ext cx="10820160" cy="66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77500" lnSpcReduction="20000"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Узнаваемый актёрский состав усиливает доверие к проекту</a:t>
            </a:r>
            <a:endParaRPr lang="en-US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8" name="Прямая соединительная линия 377"/>
          <p:cNvSpPr/>
          <p:nvPr/>
        </p:nvSpPr>
        <p:spPr>
          <a:xfrm>
            <a:off x="685800" y="1885680"/>
            <a:ext cx="10820160" cy="360"/>
          </a:xfrm>
          <a:prstGeom prst="line">
            <a:avLst/>
          </a:prstGeom>
          <a:ln w="9525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9" name="Прямоугольник: скругленные углы 378"/>
          <p:cNvSpPr/>
          <p:nvPr/>
        </p:nvSpPr>
        <p:spPr>
          <a:xfrm>
            <a:off x="647640" y="2114640"/>
            <a:ext cx="1885680" cy="2400120"/>
          </a:xfrm>
          <a:prstGeom prst="roundRect">
            <a:avLst>
              <a:gd name="adj" fmla="val 9091"/>
            </a:avLst>
          </a:prstGeom>
          <a:solidFill>
            <a:srgbClr val="75132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0" name="Прямоугольник: скругленные углы 379"/>
          <p:cNvSpPr/>
          <p:nvPr/>
        </p:nvSpPr>
        <p:spPr>
          <a:xfrm>
            <a:off x="685800" y="2152800"/>
            <a:ext cx="1809360" cy="2323800"/>
          </a:xfrm>
          <a:prstGeom prst="roundRect">
            <a:avLst>
              <a:gd name="adj" fmla="val 8421"/>
            </a:avLst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1" name="Прямоугольник 380"/>
          <p:cNvSpPr/>
          <p:nvPr/>
        </p:nvSpPr>
        <p:spPr>
          <a:xfrm>
            <a:off x="685800" y="4686480"/>
            <a:ext cx="1809360" cy="533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8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Владислав</a:t>
            </a:r>
            <a:endParaRPr lang="en-US" sz="15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8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Канопка</a:t>
            </a:r>
            <a:endParaRPr lang="en-US" sz="15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2" name="Прямоугольник 381"/>
          <p:cNvSpPr/>
          <p:nvPr/>
        </p:nvSpPr>
        <p:spPr>
          <a:xfrm>
            <a:off x="685800" y="5276880"/>
            <a:ext cx="1809360" cy="495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algn="ctr"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«Молодёжка»</a:t>
            </a:r>
            <a:endParaRPr lang="en-US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«Наследство»</a:t>
            </a:r>
            <a:endParaRPr lang="en-US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3" name="Прямоугольник: скругленные углы 382"/>
          <p:cNvSpPr/>
          <p:nvPr/>
        </p:nvSpPr>
        <p:spPr>
          <a:xfrm>
            <a:off x="2876400" y="2114640"/>
            <a:ext cx="1885680" cy="2400120"/>
          </a:xfrm>
          <a:prstGeom prst="roundRect">
            <a:avLst>
              <a:gd name="adj" fmla="val 9091"/>
            </a:avLst>
          </a:prstGeom>
          <a:solidFill>
            <a:srgbClr val="75132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4" name="Прямоугольник: скругленные углы 383"/>
          <p:cNvSpPr/>
          <p:nvPr/>
        </p:nvSpPr>
        <p:spPr>
          <a:xfrm>
            <a:off x="2914560" y="2152800"/>
            <a:ext cx="1809360" cy="2323800"/>
          </a:xfrm>
          <a:prstGeom prst="roundRect">
            <a:avLst>
              <a:gd name="adj" fmla="val 8421"/>
            </a:avLst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5" name="Прямоугольник 384"/>
          <p:cNvSpPr/>
          <p:nvPr/>
        </p:nvSpPr>
        <p:spPr>
          <a:xfrm>
            <a:off x="2914560" y="4686480"/>
            <a:ext cx="1809360" cy="533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8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Сергей</a:t>
            </a:r>
            <a:endParaRPr lang="en-US" sz="15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8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Нечипоренко</a:t>
            </a:r>
            <a:endParaRPr lang="en-US" sz="15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6" name="Прямоугольник 385"/>
          <p:cNvSpPr/>
          <p:nvPr/>
        </p:nvSpPr>
        <p:spPr>
          <a:xfrm>
            <a:off x="2914560" y="5276880"/>
            <a:ext cx="1809360" cy="495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algn="ctr"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«Вампиры средней полосы»</a:t>
            </a:r>
            <a:endParaRPr lang="en-US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«Второй брак»</a:t>
            </a:r>
            <a:endParaRPr lang="en-US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7" name="Прямоугольник: скругленные углы 386"/>
          <p:cNvSpPr/>
          <p:nvPr/>
        </p:nvSpPr>
        <p:spPr>
          <a:xfrm>
            <a:off x="5105520" y="2114640"/>
            <a:ext cx="1885680" cy="2400120"/>
          </a:xfrm>
          <a:prstGeom prst="roundRect">
            <a:avLst>
              <a:gd name="adj" fmla="val 9091"/>
            </a:avLst>
          </a:prstGeom>
          <a:solidFill>
            <a:srgbClr val="75132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9" name="Прямоугольник 388"/>
          <p:cNvSpPr/>
          <p:nvPr/>
        </p:nvSpPr>
        <p:spPr>
          <a:xfrm>
            <a:off x="5143680" y="4686480"/>
            <a:ext cx="1809360" cy="533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8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Айна</a:t>
            </a:r>
            <a:endParaRPr lang="en-US" sz="15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8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Хан</a:t>
            </a:r>
            <a:endParaRPr lang="en-US" sz="15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0" name="Прямоугольник 389"/>
          <p:cNvSpPr/>
          <p:nvPr/>
        </p:nvSpPr>
        <p:spPr>
          <a:xfrm>
            <a:off x="5143680" y="5276880"/>
            <a:ext cx="1809360" cy="495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algn="ctr"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продюсер и создатель</a:t>
            </a:r>
            <a:endParaRPr lang="en-US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медийных проектов</a:t>
            </a:r>
            <a:endParaRPr lang="en-US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1" name="Прямоугольник: скругленные углы 390"/>
          <p:cNvSpPr/>
          <p:nvPr/>
        </p:nvSpPr>
        <p:spPr>
          <a:xfrm>
            <a:off x="7334280" y="2114640"/>
            <a:ext cx="1885680" cy="2400120"/>
          </a:xfrm>
          <a:prstGeom prst="roundRect">
            <a:avLst>
              <a:gd name="adj" fmla="val 9091"/>
            </a:avLst>
          </a:prstGeom>
          <a:solidFill>
            <a:srgbClr val="75132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2" name="Прямоугольник: скругленные углы 391"/>
          <p:cNvSpPr/>
          <p:nvPr/>
        </p:nvSpPr>
        <p:spPr>
          <a:xfrm>
            <a:off x="7372440" y="2152800"/>
            <a:ext cx="1809360" cy="2323800"/>
          </a:xfrm>
          <a:prstGeom prst="roundRect">
            <a:avLst>
              <a:gd name="adj" fmla="val 8421"/>
            </a:avLst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3" name="Прямоугольник 392"/>
          <p:cNvSpPr/>
          <p:nvPr/>
        </p:nvSpPr>
        <p:spPr>
          <a:xfrm>
            <a:off x="7372440" y="4686480"/>
            <a:ext cx="1809360" cy="533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8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Галина</a:t>
            </a:r>
            <a:endParaRPr lang="en-US" sz="15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8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Атаманова</a:t>
            </a:r>
            <a:endParaRPr lang="en-US" sz="15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4" name="Прямоугольник 393"/>
          <p:cNvSpPr/>
          <p:nvPr/>
        </p:nvSpPr>
        <p:spPr>
          <a:xfrm>
            <a:off x="7372440" y="5276880"/>
            <a:ext cx="1809360" cy="495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algn="ctr"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«Кензели»</a:t>
            </a:r>
            <a:endParaRPr lang="en-US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актриса / продюсер</a:t>
            </a:r>
            <a:endParaRPr lang="en-US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5" name="Прямоугольник: скругленные углы 394"/>
          <p:cNvSpPr/>
          <p:nvPr/>
        </p:nvSpPr>
        <p:spPr>
          <a:xfrm>
            <a:off x="9563040" y="2114640"/>
            <a:ext cx="1885680" cy="2400120"/>
          </a:xfrm>
          <a:prstGeom prst="roundRect">
            <a:avLst>
              <a:gd name="adj" fmla="val 9091"/>
            </a:avLst>
          </a:prstGeom>
          <a:solidFill>
            <a:srgbClr val="75132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6" name="Прямоугольник: скругленные углы 395"/>
          <p:cNvSpPr/>
          <p:nvPr/>
        </p:nvSpPr>
        <p:spPr>
          <a:xfrm>
            <a:off x="9601200" y="2152800"/>
            <a:ext cx="1809360" cy="2323800"/>
          </a:xfrm>
          <a:prstGeom prst="roundRect">
            <a:avLst>
              <a:gd name="adj" fmla="val 8421"/>
            </a:avLst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7" name="Прямоугольник 396"/>
          <p:cNvSpPr/>
          <p:nvPr/>
        </p:nvSpPr>
        <p:spPr>
          <a:xfrm>
            <a:off x="9601200" y="4686480"/>
            <a:ext cx="1809360" cy="533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8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Марат</a:t>
            </a:r>
            <a:endParaRPr lang="en-US" sz="15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8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Чанышев</a:t>
            </a:r>
            <a:endParaRPr lang="en-US" sz="15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8" name="Прямоугольник 397"/>
          <p:cNvSpPr/>
          <p:nvPr/>
        </p:nvSpPr>
        <p:spPr>
          <a:xfrm>
            <a:off x="9601200" y="5276880"/>
            <a:ext cx="1809360" cy="495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algn="ctr"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солист группы</a:t>
            </a:r>
            <a:endParaRPr lang="en-US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«Премьер-Министр»</a:t>
            </a:r>
            <a:endParaRPr lang="en-US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9" name="Прямоугольник 398"/>
          <p:cNvSpPr/>
          <p:nvPr/>
        </p:nvSpPr>
        <p:spPr>
          <a:xfrm>
            <a:off x="9601200" y="5867280"/>
            <a:ext cx="1809360" cy="19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75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СОГЛАСОВЫВАЕТСЯ</a:t>
            </a:r>
            <a:endParaRPr lang="en-US" sz="7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0" name="Прямоугольник 399"/>
          <p:cNvSpPr/>
          <p:nvPr/>
        </p:nvSpPr>
        <p:spPr>
          <a:xfrm>
            <a:off x="685800" y="6515280"/>
            <a:ext cx="4952520" cy="17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820" b="1" u="none" strike="noStrike">
                <a:solidFill>
                  <a:srgbClr val="96878B"/>
                </a:solidFill>
                <a:effectLst/>
                <a:uFillTx/>
                <a:latin typeface="DejaVu Sans"/>
                <a:ea typeface="DejaVu Sans"/>
              </a:rPr>
              <a:t>ПРЕДЛОЖЕНИЕ ДЛЯ ГЕНЕРАЛЬНОГО ПАРТНЁРА</a:t>
            </a:r>
            <a:endParaRPr lang="en-US" sz="8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1" name="Прямоугольник 400"/>
          <p:cNvSpPr/>
          <p:nvPr/>
        </p:nvSpPr>
        <p:spPr>
          <a:xfrm>
            <a:off x="11087280" y="6458040"/>
            <a:ext cx="4186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13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17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00395FC0-901B-8889-9EC5-32F389098FEF}"/>
              </a:ext>
            </a:extLst>
          </p:cNvPr>
          <p:cNvSpPr/>
          <p:nvPr/>
        </p:nvSpPr>
        <p:spPr>
          <a:xfrm>
            <a:off x="5143680" y="2152800"/>
            <a:ext cx="1809360" cy="2323800"/>
          </a:xfrm>
          <a:prstGeom prst="roundRect">
            <a:avLst>
              <a:gd name="adj" fmla="val 8421"/>
            </a:avLst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7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Прямоугольник 401"/>
          <p:cNvSpPr/>
          <p:nvPr/>
        </p:nvSpPr>
        <p:spPr>
          <a:xfrm>
            <a:off x="685800" y="495360"/>
            <a:ext cx="47620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9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ИДЕАЛЬНАЯ ИСТОРИЯ · 18</a:t>
            </a:r>
            <a:endParaRPr lang="en-US" sz="9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3" name="Прямоугольник 402"/>
          <p:cNvSpPr/>
          <p:nvPr/>
        </p:nvSpPr>
        <p:spPr>
          <a:xfrm>
            <a:off x="685800" y="838080"/>
            <a:ext cx="10820160" cy="66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77500" lnSpcReduction="20000"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Генеральный партнёр получает конкретный пакет присутствия</a:t>
            </a:r>
            <a:endParaRPr lang="en-US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4" name="Прямая соединительная линия 403"/>
          <p:cNvSpPr/>
          <p:nvPr/>
        </p:nvSpPr>
        <p:spPr>
          <a:xfrm>
            <a:off x="685800" y="1885680"/>
            <a:ext cx="10820160" cy="360"/>
          </a:xfrm>
          <a:prstGeom prst="line">
            <a:avLst/>
          </a:prstGeom>
          <a:ln w="9525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5" name="Прямоугольник 404"/>
          <p:cNvSpPr/>
          <p:nvPr/>
        </p:nvSpPr>
        <p:spPr>
          <a:xfrm>
            <a:off x="685800" y="2171880"/>
            <a:ext cx="2095200" cy="72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435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6–8</a:t>
            </a:r>
            <a:endParaRPr lang="en-US" sz="4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6" name="Прямоугольник 405"/>
          <p:cNvSpPr/>
          <p:nvPr/>
        </p:nvSpPr>
        <p:spPr>
          <a:xfrm>
            <a:off x="704880" y="2914560"/>
            <a:ext cx="2381040" cy="285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сюжетных интеграций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7" name="Прямоугольник 406"/>
          <p:cNvSpPr/>
          <p:nvPr/>
        </p:nvSpPr>
        <p:spPr>
          <a:xfrm>
            <a:off x="685800" y="3505320"/>
            <a:ext cx="2095200" cy="72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4350" b="1" u="none" strike="noStrike">
                <a:solidFill>
                  <a:srgbClr val="B65B6A"/>
                </a:solidFill>
                <a:effectLst/>
                <a:uFillTx/>
                <a:latin typeface="DejaVu Sans"/>
                <a:ea typeface="DejaVu Sans"/>
              </a:rPr>
              <a:t>20+</a:t>
            </a:r>
            <a:endParaRPr lang="en-US" sz="4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8" name="Прямоугольник 407"/>
          <p:cNvSpPr/>
          <p:nvPr/>
        </p:nvSpPr>
        <p:spPr>
          <a:xfrm>
            <a:off x="704880" y="4248000"/>
            <a:ext cx="2381040" cy="285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серий с продуктом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9" name="Прямоугольник 408"/>
          <p:cNvSpPr/>
          <p:nvPr/>
        </p:nvSpPr>
        <p:spPr>
          <a:xfrm>
            <a:off x="685800" y="4800600"/>
            <a:ext cx="2095200" cy="72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435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40</a:t>
            </a:r>
            <a:endParaRPr lang="en-US" sz="4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0" name="Прямоугольник 409"/>
          <p:cNvSpPr/>
          <p:nvPr/>
        </p:nvSpPr>
        <p:spPr>
          <a:xfrm>
            <a:off x="704880" y="5543640"/>
            <a:ext cx="2381040" cy="285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эпизодов с титрами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1" name="Прямая соединительная линия 410"/>
          <p:cNvSpPr/>
          <p:nvPr/>
        </p:nvSpPr>
        <p:spPr>
          <a:xfrm>
            <a:off x="3619440" y="2171520"/>
            <a:ext cx="360" cy="3753000"/>
          </a:xfrm>
          <a:prstGeom prst="line">
            <a:avLst/>
          </a:prstGeom>
          <a:ln w="28575">
            <a:solidFill>
              <a:srgbClr val="C9153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2" name="Прямоугольник 411"/>
          <p:cNvSpPr/>
          <p:nvPr/>
        </p:nvSpPr>
        <p:spPr>
          <a:xfrm>
            <a:off x="4172040" y="2257560"/>
            <a:ext cx="20916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•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3" name="Прямоугольник 412"/>
          <p:cNvSpPr/>
          <p:nvPr/>
        </p:nvSpPr>
        <p:spPr>
          <a:xfrm>
            <a:off x="4419720" y="2266920"/>
            <a:ext cx="6324120" cy="39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официальный статус и категорийная эксклюзивность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4" name="Прямоугольник 413"/>
          <p:cNvSpPr/>
          <p:nvPr/>
        </p:nvSpPr>
        <p:spPr>
          <a:xfrm>
            <a:off x="4172040" y="2752560"/>
            <a:ext cx="20916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•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5" name="Прямоугольник 414"/>
          <p:cNvSpPr/>
          <p:nvPr/>
        </p:nvSpPr>
        <p:spPr>
          <a:xfrm>
            <a:off x="4419720" y="2762280"/>
            <a:ext cx="6324120" cy="39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трейлер или отдельный партнёрский тизер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6" name="Прямоугольник 415"/>
          <p:cNvSpPr/>
          <p:nvPr/>
        </p:nvSpPr>
        <p:spPr>
          <a:xfrm>
            <a:off x="4172040" y="3247920"/>
            <a:ext cx="20916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•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7" name="Прямоугольник 416"/>
          <p:cNvSpPr/>
          <p:nvPr/>
        </p:nvSpPr>
        <p:spPr>
          <a:xfrm>
            <a:off x="4419720" y="3257640"/>
            <a:ext cx="6324120" cy="39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присутствие в промокампании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8" name="Прямоугольник 417"/>
          <p:cNvSpPr/>
          <p:nvPr/>
        </p:nvSpPr>
        <p:spPr>
          <a:xfrm>
            <a:off x="4172040" y="3743280"/>
            <a:ext cx="20916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•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9" name="Прямоугольник 418"/>
          <p:cNvSpPr/>
          <p:nvPr/>
        </p:nvSpPr>
        <p:spPr>
          <a:xfrm>
            <a:off x="4419720" y="3753000"/>
            <a:ext cx="6324120" cy="39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фото, backstage и ролики для каналов бренда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0" name="Прямоугольник 419"/>
          <p:cNvSpPr/>
          <p:nvPr/>
        </p:nvSpPr>
        <p:spPr>
          <a:xfrm>
            <a:off x="4172040" y="4238640"/>
            <a:ext cx="20916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•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1" name="Прямоугольник 420"/>
          <p:cNvSpPr/>
          <p:nvPr/>
        </p:nvSpPr>
        <p:spPr>
          <a:xfrm>
            <a:off x="4419720" y="4248000"/>
            <a:ext cx="6324120" cy="39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право использования согласованного контента 12 месяцев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2" name="Прямоугольник 421"/>
          <p:cNvSpPr/>
          <p:nvPr/>
        </p:nvSpPr>
        <p:spPr>
          <a:xfrm>
            <a:off x="4172040" y="4734000"/>
            <a:ext cx="20916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•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3" name="Прямоугольник 422"/>
          <p:cNvSpPr/>
          <p:nvPr/>
        </p:nvSpPr>
        <p:spPr>
          <a:xfrm>
            <a:off x="4419720" y="4743360"/>
            <a:ext cx="6324120" cy="39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итоговая аналитика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4" name="Прямоугольник 423"/>
          <p:cNvSpPr/>
          <p:nvPr/>
        </p:nvSpPr>
        <p:spPr>
          <a:xfrm>
            <a:off x="4172040" y="5229360"/>
            <a:ext cx="20916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•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5" name="Прямоугольник 424"/>
          <p:cNvSpPr/>
          <p:nvPr/>
        </p:nvSpPr>
        <p:spPr>
          <a:xfrm>
            <a:off x="4419720" y="5238720"/>
            <a:ext cx="6324120" cy="39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компенсационный пакет при невыполнении размещений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6" name="Прямоугольник 425"/>
          <p:cNvSpPr/>
          <p:nvPr/>
        </p:nvSpPr>
        <p:spPr>
          <a:xfrm>
            <a:off x="685800" y="6515280"/>
            <a:ext cx="4952520" cy="17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820" b="1" u="none" strike="noStrike">
                <a:solidFill>
                  <a:srgbClr val="96878B"/>
                </a:solidFill>
                <a:effectLst/>
                <a:uFillTx/>
                <a:latin typeface="DejaVu Sans"/>
                <a:ea typeface="DejaVu Sans"/>
              </a:rPr>
              <a:t>ПРЕДЛОЖЕНИЕ ДЛЯ ГЕНЕРАЛЬНОГО ПАРТНЁРА</a:t>
            </a:r>
            <a:endParaRPr lang="en-US" sz="8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7" name="Прямоугольник 426"/>
          <p:cNvSpPr/>
          <p:nvPr/>
        </p:nvSpPr>
        <p:spPr>
          <a:xfrm>
            <a:off x="11087280" y="6458040"/>
            <a:ext cx="4186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13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18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09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Прямоугольник 427"/>
          <p:cNvSpPr/>
          <p:nvPr/>
        </p:nvSpPr>
        <p:spPr>
          <a:xfrm>
            <a:off x="685800" y="495360"/>
            <a:ext cx="47620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9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ИДЕАЛЬНАЯ ИСТОРИЯ · 19</a:t>
            </a:r>
            <a:endParaRPr lang="en-US" sz="9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9" name="Прямоугольник 428"/>
          <p:cNvSpPr/>
          <p:nvPr/>
        </p:nvSpPr>
        <p:spPr>
          <a:xfrm>
            <a:off x="685800" y="838080"/>
            <a:ext cx="10820160" cy="66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77500" lnSpcReduction="20000"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Генеральное партнёрство закрывает производство и бренд-пакет</a:t>
            </a:r>
            <a:endParaRPr lang="en-US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0" name="Прямая соединительная линия 429"/>
          <p:cNvSpPr/>
          <p:nvPr/>
        </p:nvSpPr>
        <p:spPr>
          <a:xfrm>
            <a:off x="685800" y="1885680"/>
            <a:ext cx="10820160" cy="360"/>
          </a:xfrm>
          <a:prstGeom prst="line">
            <a:avLst/>
          </a:prstGeom>
          <a:ln w="9525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1" name="Прямоугольник 430"/>
          <p:cNvSpPr/>
          <p:nvPr/>
        </p:nvSpPr>
        <p:spPr>
          <a:xfrm>
            <a:off x="685800" y="2190600"/>
            <a:ext cx="7238520" cy="104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ru-RU" sz="6150" b="1" u="none" strike="noStrike" dirty="0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1 8</a:t>
            </a:r>
            <a:r>
              <a:rPr lang="en-US" sz="6150" b="1" u="none" strike="noStrike" dirty="0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00 000 ₽</a:t>
            </a:r>
            <a:endParaRPr lang="en-US" sz="615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2" name="Прямоугольник 431"/>
          <p:cNvSpPr/>
          <p:nvPr/>
        </p:nvSpPr>
        <p:spPr>
          <a:xfrm>
            <a:off x="743040" y="3314880"/>
            <a:ext cx="7238520" cy="552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50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производство сериала + интеграции + эксклюзивность + контент + продвижение</a:t>
            </a:r>
            <a:endParaRPr lang="en-US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3" name="Прямая соединительная линия 432"/>
          <p:cNvSpPr/>
          <p:nvPr/>
        </p:nvSpPr>
        <p:spPr>
          <a:xfrm>
            <a:off x="742680" y="4038480"/>
            <a:ext cx="6801120" cy="360"/>
          </a:xfrm>
          <a:prstGeom prst="line">
            <a:avLst/>
          </a:prstGeom>
          <a:ln w="9525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4" name="Прямоугольник 433"/>
          <p:cNvSpPr/>
          <p:nvPr/>
        </p:nvSpPr>
        <p:spPr>
          <a:xfrm>
            <a:off x="743040" y="4324320"/>
            <a:ext cx="2476080" cy="533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ru-RU" sz="2550" b="1" u="none" strike="noStrike" dirty="0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900 000</a:t>
            </a:r>
            <a:r>
              <a:rPr lang="en-US" sz="2550" b="1" u="none" strike="noStrike" dirty="0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₽</a:t>
            </a:r>
            <a:endParaRPr lang="en-US" sz="255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5" name="Прямоугольник 434"/>
          <p:cNvSpPr/>
          <p:nvPr/>
        </p:nvSpPr>
        <p:spPr>
          <a:xfrm>
            <a:off x="743040" y="4876920"/>
            <a:ext cx="2857320" cy="342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00" b="0" u="none" strike="noStrike" dirty="0" err="1">
                <a:solidFill>
                  <a:srgbClr val="CBBEC0"/>
                </a:solidFill>
                <a:effectLst/>
                <a:uFillTx/>
                <a:latin typeface="DejaVu Sans"/>
                <a:ea typeface="DejaVu Sans"/>
              </a:rPr>
              <a:t>после</a:t>
            </a:r>
            <a:r>
              <a:rPr lang="en-US" sz="1200" b="0" u="none" strike="noStrike" dirty="0">
                <a:solidFill>
                  <a:srgbClr val="CBBEC0"/>
                </a:solidFill>
                <a:effectLst/>
                <a:uFillTx/>
                <a:latin typeface="DejaVu Sans"/>
                <a:ea typeface="DejaVu Sans"/>
              </a:rPr>
              <a:t> </a:t>
            </a:r>
            <a:r>
              <a:rPr lang="en-US" sz="1200" b="0" u="none" strike="noStrike" dirty="0" err="1">
                <a:solidFill>
                  <a:srgbClr val="CBBEC0"/>
                </a:solidFill>
                <a:effectLst/>
                <a:uFillTx/>
                <a:latin typeface="DejaVu Sans"/>
                <a:ea typeface="DejaVu Sans"/>
              </a:rPr>
              <a:t>подписания</a:t>
            </a:r>
            <a:r>
              <a:rPr lang="en-US" sz="1200" b="0" u="none" strike="noStrike" dirty="0">
                <a:solidFill>
                  <a:srgbClr val="CBBEC0"/>
                </a:solidFill>
                <a:effectLst/>
                <a:uFillTx/>
                <a:latin typeface="DejaVu Sans"/>
                <a:ea typeface="DejaVu Sans"/>
              </a:rPr>
              <a:t> </a:t>
            </a:r>
            <a:r>
              <a:rPr lang="en-US" sz="1200" b="0" u="none" strike="noStrike" dirty="0" err="1">
                <a:solidFill>
                  <a:srgbClr val="CBBEC0"/>
                </a:solidFill>
                <a:effectLst/>
                <a:uFillTx/>
                <a:latin typeface="DejaVu Sans"/>
                <a:ea typeface="DejaVu Sans"/>
              </a:rPr>
              <a:t>договора</a:t>
            </a:r>
            <a:endParaRPr lang="en-US" sz="1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6" name="Прямоугольник 435"/>
          <p:cNvSpPr/>
          <p:nvPr/>
        </p:nvSpPr>
        <p:spPr>
          <a:xfrm>
            <a:off x="3638520" y="4381560"/>
            <a:ext cx="475920" cy="475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algn="ctr"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2400" b="0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+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7" name="Прямоугольник 436"/>
          <p:cNvSpPr/>
          <p:nvPr/>
        </p:nvSpPr>
        <p:spPr>
          <a:xfrm>
            <a:off x="4400640" y="4324320"/>
            <a:ext cx="2476080" cy="533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>
              <a:lnSpc>
                <a:spcPct val="108000"/>
              </a:lnSpc>
              <a:tabLst>
                <a:tab pos="0" algn="l"/>
              </a:tabLst>
            </a:pPr>
            <a:r>
              <a:rPr lang="ru-RU" sz="2550" b="1" u="none" strike="noStrike" dirty="0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900 000</a:t>
            </a:r>
            <a:r>
              <a:rPr lang="en-US" sz="2550" b="1" u="none" strike="noStrike" dirty="0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₽</a:t>
            </a:r>
            <a:endParaRPr lang="en-US" sz="255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8" name="Прямоугольник 437"/>
          <p:cNvSpPr/>
          <p:nvPr/>
        </p:nvSpPr>
        <p:spPr>
          <a:xfrm>
            <a:off x="4400640" y="4876920"/>
            <a:ext cx="2857320" cy="342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92500" lnSpcReduction="10000"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00" b="0" u="none" strike="noStrike" dirty="0" err="1">
                <a:solidFill>
                  <a:srgbClr val="CBBEC0"/>
                </a:solidFill>
                <a:effectLst/>
                <a:uFillTx/>
                <a:latin typeface="DejaVu Sans"/>
                <a:ea typeface="DejaVu Sans"/>
              </a:rPr>
              <a:t>после</a:t>
            </a:r>
            <a:r>
              <a:rPr lang="en-US" sz="1200" b="0" u="none" strike="noStrike" dirty="0">
                <a:solidFill>
                  <a:srgbClr val="CBBEC0"/>
                </a:solidFill>
                <a:effectLst/>
                <a:uFillTx/>
                <a:latin typeface="DejaVu Sans"/>
                <a:ea typeface="DejaVu Sans"/>
              </a:rPr>
              <a:t> </a:t>
            </a:r>
            <a:r>
              <a:rPr lang="en-US" sz="1200" b="0" u="none" strike="noStrike" dirty="0" err="1">
                <a:solidFill>
                  <a:srgbClr val="CBBEC0"/>
                </a:solidFill>
                <a:effectLst/>
                <a:uFillTx/>
                <a:latin typeface="DejaVu Sans"/>
                <a:ea typeface="DejaVu Sans"/>
              </a:rPr>
              <a:t>завершения</a:t>
            </a:r>
            <a:r>
              <a:rPr lang="en-US" sz="1200" b="0" u="none" strike="noStrike" dirty="0">
                <a:solidFill>
                  <a:srgbClr val="CBBEC0"/>
                </a:solidFill>
                <a:effectLst/>
                <a:uFillTx/>
                <a:latin typeface="DejaVu Sans"/>
                <a:ea typeface="DejaVu Sans"/>
              </a:rPr>
              <a:t> </a:t>
            </a:r>
            <a:r>
              <a:rPr lang="en-US" sz="1200" b="0" u="none" strike="noStrike" dirty="0" err="1">
                <a:solidFill>
                  <a:srgbClr val="CBBEC0"/>
                </a:solidFill>
                <a:effectLst/>
                <a:uFillTx/>
                <a:latin typeface="DejaVu Sans"/>
                <a:ea typeface="DejaVu Sans"/>
              </a:rPr>
              <a:t>съёмок</a:t>
            </a:r>
            <a:r>
              <a:rPr lang="ru-RU" sz="1200" b="0" u="none" strike="noStrike" dirty="0">
                <a:solidFill>
                  <a:srgbClr val="CBBEC0"/>
                </a:solidFill>
                <a:effectLst/>
                <a:uFillTx/>
                <a:latin typeface="DejaVu Sans"/>
                <a:ea typeface="DejaVu Sans"/>
              </a:rPr>
              <a:t> и размещения на площадках</a:t>
            </a:r>
            <a:endParaRPr lang="en-US" sz="1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9" name="Прямоугольник: скругленные углы 438"/>
          <p:cNvSpPr/>
          <p:nvPr/>
        </p:nvSpPr>
        <p:spPr>
          <a:xfrm>
            <a:off x="8325000" y="2171880"/>
            <a:ext cx="2857320" cy="3066840"/>
          </a:xfrm>
          <a:prstGeom prst="roundRect">
            <a:avLst>
              <a:gd name="adj" fmla="val 8000"/>
            </a:avLst>
          </a:prstGeom>
          <a:solidFill>
            <a:srgbClr val="241318"/>
          </a:solidFill>
          <a:ln w="9525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0" name="Прямоугольник 439"/>
          <p:cNvSpPr/>
          <p:nvPr/>
        </p:nvSpPr>
        <p:spPr>
          <a:xfrm>
            <a:off x="8610480" y="2457360"/>
            <a:ext cx="228564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algn="ctr"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9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ВХОДНОЙ ПАКЕТ</a:t>
            </a:r>
            <a:endParaRPr lang="en-US" sz="9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1" name="Прямоугольник 440"/>
          <p:cNvSpPr/>
          <p:nvPr/>
        </p:nvSpPr>
        <p:spPr>
          <a:xfrm>
            <a:off x="8610480" y="2857680"/>
            <a:ext cx="2285640" cy="552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92500"/>
          </a:bodyPr>
          <a:lstStyle/>
          <a:p>
            <a:pPr algn="ctr"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2550" b="1" u="none" strike="noStrike" dirty="0" err="1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от</a:t>
            </a:r>
            <a:r>
              <a:rPr lang="en-US" sz="2550" b="1" u="none" strike="noStrike" dirty="0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 </a:t>
            </a:r>
            <a:r>
              <a:rPr lang="ru-RU" sz="2550" b="1" u="none" strike="noStrike" dirty="0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300</a:t>
            </a:r>
            <a:r>
              <a:rPr lang="en-US" sz="2550" b="1" u="none" strike="noStrike" dirty="0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 000 ₽</a:t>
            </a:r>
            <a:endParaRPr lang="en-US" sz="255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2" name="Прямоугольник 441"/>
          <p:cNvSpPr/>
          <p:nvPr/>
        </p:nvSpPr>
        <p:spPr>
          <a:xfrm>
            <a:off x="8705880" y="3714840"/>
            <a:ext cx="2095200" cy="119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algn="ctr" defTabSz="914400">
              <a:lnSpc>
                <a:spcPct val="120000"/>
              </a:lnSpc>
              <a:tabLst>
                <a:tab pos="0" algn="l"/>
              </a:tabLst>
            </a:pPr>
            <a:r>
              <a:rPr lang="en-US" sz="1280" b="0" u="none" strike="noStrike" dirty="0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5 </a:t>
            </a:r>
            <a:r>
              <a:rPr lang="en-US" sz="1280" b="0" u="none" strike="noStrike" dirty="0" err="1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интеграций</a:t>
            </a:r>
            <a:endParaRPr lang="en-US" sz="128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20000"/>
              </a:lnSpc>
              <a:tabLst>
                <a:tab pos="0" algn="l"/>
              </a:tabLst>
            </a:pPr>
            <a:r>
              <a:rPr lang="en-US" sz="1280" b="0" u="none" strike="noStrike" dirty="0" err="1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титры</a:t>
            </a:r>
            <a:endParaRPr lang="en-US" sz="128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20000"/>
              </a:lnSpc>
              <a:tabLst>
                <a:tab pos="0" algn="l"/>
              </a:tabLst>
            </a:pPr>
            <a:r>
              <a:rPr lang="en-US" sz="1280" b="0" u="none" strike="noStrike" dirty="0" err="1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отметки</a:t>
            </a:r>
            <a:r>
              <a:rPr lang="en-US" sz="1280" b="0" u="none" strike="noStrike" dirty="0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 в </a:t>
            </a:r>
            <a:r>
              <a:rPr lang="en-US" sz="1280" b="0" u="none" strike="noStrike" dirty="0" err="1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соцсетях</a:t>
            </a:r>
            <a:endParaRPr lang="en-US" sz="128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20000"/>
              </a:lnSpc>
              <a:tabLst>
                <a:tab pos="0" algn="l"/>
              </a:tabLst>
            </a:pPr>
            <a:r>
              <a:rPr lang="en-US" sz="1280" b="0" u="none" strike="noStrike" dirty="0" err="1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статус</a:t>
            </a:r>
            <a:r>
              <a:rPr lang="en-US" sz="1280" b="0" u="none" strike="noStrike" dirty="0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 </a:t>
            </a:r>
            <a:r>
              <a:rPr lang="en-US" sz="1280" b="0" u="none" strike="noStrike" dirty="0" err="1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партнёра</a:t>
            </a:r>
            <a:r>
              <a:rPr lang="en-US" sz="1280" b="0" u="none" strike="noStrike" dirty="0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 </a:t>
            </a:r>
            <a:r>
              <a:rPr lang="en-US" sz="1280" b="0" u="none" strike="noStrike" dirty="0" err="1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проекта</a:t>
            </a:r>
            <a:endParaRPr lang="en-US" sz="128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3" name="Прямоугольник 442"/>
          <p:cNvSpPr/>
          <p:nvPr/>
        </p:nvSpPr>
        <p:spPr>
          <a:xfrm>
            <a:off x="685800" y="5638680"/>
            <a:ext cx="800064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980" b="0" u="none" strike="noStrike">
                <a:solidFill>
                  <a:srgbClr val="96878B"/>
                </a:solidFill>
                <a:effectLst/>
                <a:uFillTx/>
                <a:latin typeface="DejaVu Sans"/>
                <a:ea typeface="DejaVu Sans"/>
              </a:rPr>
              <a:t>* Предварительная ценовая схема; финальный пакет закрепляется договором.</a:t>
            </a:r>
            <a:endParaRPr lang="en-US" sz="9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44" name="Рисунок 443"/>
          <p:cNvPicPr/>
          <p:nvPr/>
        </p:nvPicPr>
        <p:blipFill>
          <a:blip r:embed="rId3"/>
          <a:srcRect t="46803" b="46803"/>
          <a:stretch/>
        </p:blipFill>
        <p:spPr>
          <a:xfrm>
            <a:off x="0" y="6000840"/>
            <a:ext cx="12191760" cy="437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5" name="Прямоугольник 444"/>
          <p:cNvSpPr/>
          <p:nvPr/>
        </p:nvSpPr>
        <p:spPr>
          <a:xfrm>
            <a:off x="685800" y="6515280"/>
            <a:ext cx="4952520" cy="17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820" b="1" u="none" strike="noStrike">
                <a:solidFill>
                  <a:srgbClr val="96878B"/>
                </a:solidFill>
                <a:effectLst/>
                <a:uFillTx/>
                <a:latin typeface="DejaVu Sans"/>
                <a:ea typeface="DejaVu Sans"/>
              </a:rPr>
              <a:t>ПРЕДЛОЖЕНИЕ ДЛЯ ГЕНЕРАЛЬНОГО ПАРТНЁРА</a:t>
            </a:r>
            <a:endParaRPr lang="en-US" sz="8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6" name="Прямоугольник 445"/>
          <p:cNvSpPr/>
          <p:nvPr/>
        </p:nvSpPr>
        <p:spPr>
          <a:xfrm>
            <a:off x="11087280" y="6458040"/>
            <a:ext cx="4186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13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19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7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8" name="Рисунок 527"/>
          <p:cNvPicPr/>
          <p:nvPr/>
        </p:nvPicPr>
        <p:blipFill>
          <a:blip r:embed="rId3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9" name="Прямоугольник 528"/>
          <p:cNvSpPr/>
          <p:nvPr/>
        </p:nvSpPr>
        <p:spPr>
          <a:xfrm>
            <a:off x="685800" y="495360"/>
            <a:ext cx="47620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9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ПРЕДЛОЖЕНИЕ</a:t>
            </a:r>
            <a:endParaRPr lang="en-US" sz="9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0" name="Прямоугольник 529"/>
          <p:cNvSpPr/>
          <p:nvPr/>
        </p:nvSpPr>
        <p:spPr>
          <a:xfrm>
            <a:off x="685800" y="1219320"/>
            <a:ext cx="5810040" cy="1238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70000" lnSpcReduction="20000"/>
          </a:bodyPr>
          <a:lstStyle/>
          <a:p>
            <a:pPr defTabSz="914400">
              <a:lnSpc>
                <a:spcPct val="106000"/>
              </a:lnSpc>
              <a:tabLst>
                <a:tab pos="0" algn="l"/>
              </a:tabLst>
            </a:pPr>
            <a:r>
              <a:rPr lang="en-US" sz="3600" b="1" u="none" strike="noStrike" dirty="0" err="1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Стать</a:t>
            </a:r>
            <a:r>
              <a:rPr lang="en-US" sz="3600" b="1" u="none" strike="noStrike" dirty="0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 </a:t>
            </a:r>
            <a:r>
              <a:rPr lang="en-US" sz="3600" b="1" u="none" strike="noStrike" dirty="0" err="1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генеральным</a:t>
            </a:r>
            <a:r>
              <a:rPr lang="en-US" sz="3600" b="1" u="none" strike="noStrike" dirty="0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 </a:t>
            </a:r>
            <a:r>
              <a:rPr lang="en-US" sz="3600" b="1" u="none" strike="noStrike" dirty="0" err="1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партнёром</a:t>
            </a:r>
            <a:endParaRPr lang="en-US" sz="36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6000"/>
              </a:lnSpc>
              <a:tabLst>
                <a:tab pos="0" algn="l"/>
              </a:tabLst>
            </a:pPr>
            <a:r>
              <a:rPr lang="en-US" sz="3600" b="1" u="none" strike="noStrike" dirty="0" err="1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первого</a:t>
            </a:r>
            <a:r>
              <a:rPr lang="en-US" sz="3600" b="1" u="none" strike="noStrike" dirty="0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 </a:t>
            </a:r>
            <a:r>
              <a:rPr lang="en-US" sz="3600" b="1" u="none" strike="noStrike" dirty="0" err="1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сезона</a:t>
            </a:r>
            <a:r>
              <a:rPr lang="ru-RU" sz="3600" b="1" u="none" strike="noStrike" dirty="0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 или купить пакетную интеграцию</a:t>
            </a:r>
            <a:endParaRPr lang="en-US" sz="36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1" name="Прямоугольник 530"/>
          <p:cNvSpPr/>
          <p:nvPr/>
        </p:nvSpPr>
        <p:spPr>
          <a:xfrm>
            <a:off x="685800" y="2724120"/>
            <a:ext cx="5905080" cy="475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225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«ИДЕАЛЬНАЯ ИСТОРИЯ»</a:t>
            </a:r>
            <a:endParaRPr lang="en-US" sz="22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2" name="Прямоугольник 531"/>
          <p:cNvSpPr/>
          <p:nvPr/>
        </p:nvSpPr>
        <p:spPr>
          <a:xfrm>
            <a:off x="685800" y="3714840"/>
            <a:ext cx="5333760" cy="85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ru-RU" sz="4800" b="1" u="none" strike="noStrike" dirty="0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КОНТАКТЫ</a:t>
            </a:r>
            <a:endParaRPr lang="en-US" sz="4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3" name="Прямоугольник 532"/>
          <p:cNvSpPr/>
          <p:nvPr/>
        </p:nvSpPr>
        <p:spPr>
          <a:xfrm>
            <a:off x="723960" y="4686480"/>
            <a:ext cx="5333760" cy="79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18000"/>
              </a:lnSpc>
              <a:tabLst>
                <a:tab pos="0" algn="l"/>
              </a:tabLst>
            </a:pPr>
            <a:r>
              <a:rPr lang="en-US" sz="1350" b="0" u="none" strike="noStrike" dirty="0" err="1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категорийная</a:t>
            </a:r>
            <a:r>
              <a:rPr lang="en-US" sz="1350" b="0" u="none" strike="noStrike" dirty="0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 </a:t>
            </a:r>
            <a:r>
              <a:rPr lang="en-US" sz="1350" b="0" u="none" strike="noStrike" dirty="0" err="1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эксклюзивность</a:t>
            </a:r>
            <a:r>
              <a:rPr lang="en-US" sz="1350" b="0" u="none" strike="noStrike" dirty="0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 · </a:t>
            </a:r>
            <a:r>
              <a:rPr lang="en-US" sz="1350" b="0" u="none" strike="noStrike" dirty="0" err="1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интеграции</a:t>
            </a:r>
            <a:r>
              <a:rPr lang="en-US" sz="1350" b="0" u="none" strike="noStrike" dirty="0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 </a:t>
            </a:r>
            <a:r>
              <a:rPr lang="en-US" sz="1350" b="0" u="none" strike="noStrike" dirty="0" err="1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весь</a:t>
            </a:r>
            <a:r>
              <a:rPr lang="en-US" sz="1350" b="0" u="none" strike="noStrike" dirty="0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 </a:t>
            </a:r>
            <a:r>
              <a:rPr lang="en-US" sz="1350" b="0" u="none" strike="noStrike" dirty="0" err="1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сезон</a:t>
            </a:r>
            <a:r>
              <a:rPr lang="en-US" sz="1350" b="0" u="none" strike="noStrike" dirty="0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 · </a:t>
            </a:r>
            <a:r>
              <a:rPr lang="en-US" sz="1350" b="0" u="none" strike="noStrike" dirty="0" err="1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контент</a:t>
            </a:r>
            <a:r>
              <a:rPr lang="en-US" sz="1350" b="0" u="none" strike="noStrike" dirty="0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 </a:t>
            </a:r>
            <a:r>
              <a:rPr lang="en-US" sz="1350" b="0" u="none" strike="noStrike" dirty="0" err="1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для</a:t>
            </a:r>
            <a:r>
              <a:rPr lang="en-US" sz="1350" b="0" u="none" strike="noStrike" dirty="0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 </a:t>
            </a:r>
            <a:r>
              <a:rPr lang="en-US" sz="1350" b="0" u="none" strike="noStrike" dirty="0" err="1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бренда</a:t>
            </a:r>
            <a:r>
              <a:rPr lang="en-US" sz="1350" b="0" u="none" strike="noStrike" dirty="0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 · </a:t>
            </a:r>
            <a:r>
              <a:rPr lang="en-US" sz="1350" b="0" u="none" strike="noStrike" dirty="0" err="1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продвижение</a:t>
            </a:r>
            <a:r>
              <a:rPr lang="en-US" sz="1350" b="0" u="none" strike="noStrike" dirty="0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 · </a:t>
            </a:r>
            <a:r>
              <a:rPr lang="en-US" sz="1350" b="0" u="none" strike="noStrike" dirty="0" err="1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измеримая</a:t>
            </a:r>
            <a:r>
              <a:rPr lang="en-US" sz="1350" b="0" u="none" strike="noStrike" dirty="0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 </a:t>
            </a:r>
            <a:r>
              <a:rPr lang="en-US" sz="1350" b="0" u="none" strike="noStrike" dirty="0" err="1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отчётность</a:t>
            </a:r>
            <a:endParaRPr lang="en-US" sz="135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7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/>
          <p:nvPr/>
        </p:nvPicPr>
        <p:blipFill>
          <a:blip r:embed="rId3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" name="Прямоугольник 17"/>
          <p:cNvSpPr/>
          <p:nvPr/>
        </p:nvSpPr>
        <p:spPr>
          <a:xfrm>
            <a:off x="685800" y="495360"/>
            <a:ext cx="47620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9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ИСТОРИЯ</a:t>
            </a:r>
            <a:endParaRPr lang="en-US" sz="9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85800" y="1095480"/>
            <a:ext cx="5905080" cy="2857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92500" lnSpcReduction="10000"/>
          </a:bodyPr>
          <a:lstStyle/>
          <a:p>
            <a:pPr defTabSz="914400">
              <a:lnSpc>
                <a:spcPct val="106000"/>
              </a:lnSpc>
              <a:tabLst>
                <a:tab pos="0" algn="l"/>
              </a:tabLst>
            </a:pPr>
            <a:r>
              <a:rPr lang="en-US" sz="345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Одна успешная женщина.</a:t>
            </a:r>
            <a:endParaRPr lang="en-US" sz="34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6000"/>
              </a:lnSpc>
              <a:tabLst>
                <a:tab pos="0" algn="l"/>
              </a:tabLst>
            </a:pPr>
            <a:r>
              <a:rPr lang="en-US" sz="345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Один идеальный план.</a:t>
            </a:r>
            <a:endParaRPr lang="en-US" sz="34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6000"/>
              </a:lnSpc>
              <a:tabLst>
                <a:tab pos="0" algn="l"/>
              </a:tabLst>
            </a:pPr>
            <a:r>
              <a:rPr lang="en-US" sz="345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И любовь, которая отказывается</a:t>
            </a:r>
            <a:endParaRPr lang="en-US" sz="34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6000"/>
              </a:lnSpc>
              <a:tabLst>
                <a:tab pos="0" algn="l"/>
              </a:tabLst>
            </a:pPr>
            <a:r>
              <a:rPr lang="en-US" sz="345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жить по инструкции.</a:t>
            </a:r>
            <a:endParaRPr lang="en-US" sz="34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Прямоугольник: скругленные углы 19"/>
          <p:cNvSpPr/>
          <p:nvPr/>
        </p:nvSpPr>
        <p:spPr>
          <a:xfrm>
            <a:off x="685800" y="4476600"/>
            <a:ext cx="5257440" cy="1199880"/>
          </a:xfrm>
          <a:prstGeom prst="roundRect">
            <a:avLst>
              <a:gd name="adj" fmla="val 15873"/>
            </a:avLst>
          </a:prstGeom>
          <a:solidFill>
            <a:srgbClr val="24131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33480" y="4714920"/>
            <a:ext cx="4762080" cy="74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85000" lnSpcReduction="19999"/>
          </a:bodyPr>
          <a:lstStyle/>
          <a:p>
            <a:pPr defTabSz="914400">
              <a:lnSpc>
                <a:spcPct val="120000"/>
              </a:lnSpc>
              <a:tabLst>
                <a:tab pos="0" algn="l"/>
              </a:tabLst>
            </a:pPr>
            <a:r>
              <a:rPr lang="en-US" sz="143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Нина Кузьмина привыкла превращать любую цель в проект. Но тщательно спланированный поиск идеального мужчины рушится, когда в игру вступают настоящие чувства.</a:t>
            </a:r>
            <a:endParaRPr lang="en-US" sz="14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85800" y="6515280"/>
            <a:ext cx="4952520" cy="17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820" b="1" u="none" strike="noStrike">
                <a:solidFill>
                  <a:srgbClr val="96878B"/>
                </a:solidFill>
                <a:effectLst/>
                <a:uFillTx/>
                <a:latin typeface="DejaVu Sans"/>
                <a:ea typeface="DejaVu Sans"/>
              </a:rPr>
              <a:t>ПРЕДЛОЖЕНИЕ ДЛЯ ГЕНЕРАЛЬНОГО ПАРТНЁРА</a:t>
            </a:r>
            <a:endParaRPr lang="en-US" sz="8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1087280" y="6458040"/>
            <a:ext cx="4186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13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02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09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685800" y="495360"/>
            <a:ext cx="47620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9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ИДЕАЛЬНАЯ ИСТОРИЯ · 03</a:t>
            </a:r>
            <a:endParaRPr lang="en-US" sz="9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85800" y="838080"/>
            <a:ext cx="10820160" cy="66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77500" lnSpcReduction="20000"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История попадает в нерв современной взрослой аудитории</a:t>
            </a:r>
            <a:endParaRPr lang="en-US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Прямая соединительная линия 25"/>
          <p:cNvSpPr/>
          <p:nvPr/>
        </p:nvSpPr>
        <p:spPr>
          <a:xfrm>
            <a:off x="685800" y="1885680"/>
            <a:ext cx="10820160" cy="360"/>
          </a:xfrm>
          <a:prstGeom prst="line">
            <a:avLst/>
          </a:prstGeom>
          <a:ln w="9525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85800" y="2266920"/>
            <a:ext cx="5714640" cy="1257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85000" lnSpcReduction="9999"/>
          </a:bodyPr>
          <a:lstStyle/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285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Мы научились управлять карьерой.</a:t>
            </a:r>
            <a:endParaRPr lang="en-US" sz="28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285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Но чувства не работают по KPI.</a:t>
            </a:r>
            <a:endParaRPr lang="en-US" sz="28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" name="Прямая соединительная линия 27"/>
          <p:cNvSpPr/>
          <p:nvPr/>
        </p:nvSpPr>
        <p:spPr>
          <a:xfrm>
            <a:off x="6553080" y="2171520"/>
            <a:ext cx="360" cy="2990880"/>
          </a:xfrm>
          <a:prstGeom prst="line">
            <a:avLst/>
          </a:prstGeom>
          <a:ln w="38100">
            <a:solidFill>
              <a:srgbClr val="C9153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010280" y="2266920"/>
            <a:ext cx="39960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endParaRPr lang="en-US" sz="1130" b="0" u="none" strike="noStrike" dirty="0">
              <a:solidFill>
                <a:schemeClr val="bg1"/>
              </a:solidFill>
              <a:effectLst/>
              <a:uFillTx/>
              <a:latin typeface="Arial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010280" y="2552760"/>
            <a:ext cx="199980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0" u="none" strike="noStrike">
                <a:solidFill>
                  <a:schemeClr val="bg1"/>
                </a:solidFill>
                <a:effectLst/>
                <a:uFillTx/>
                <a:latin typeface="DejaVu Sans"/>
                <a:ea typeface="DejaVu Sans"/>
              </a:rPr>
              <a:t>карьера и личная жизнь</a:t>
            </a:r>
            <a:endParaRPr lang="en-US" sz="1350" b="0" u="none" strike="noStrike">
              <a:solidFill>
                <a:schemeClr val="bg1"/>
              </a:solidFill>
              <a:effectLst/>
              <a:uFillTx/>
              <a:latin typeface="Arial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9277200" y="2552760"/>
            <a:ext cx="199980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0" u="none" strike="noStrike">
                <a:solidFill>
                  <a:schemeClr val="bg1"/>
                </a:solidFill>
                <a:effectLst/>
                <a:uFillTx/>
                <a:latin typeface="DejaVu Sans"/>
                <a:ea typeface="DejaVu Sans"/>
              </a:rPr>
              <a:t>культ успеха</a:t>
            </a:r>
            <a:endParaRPr lang="en-US" sz="1350" b="0" u="none" strike="noStrike">
              <a:solidFill>
                <a:schemeClr val="bg1"/>
              </a:solidFill>
              <a:effectLst/>
              <a:uFillTx/>
              <a:latin typeface="Arial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010280" y="3409920"/>
            <a:ext cx="199980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0" u="none" strike="noStrike">
                <a:solidFill>
                  <a:schemeClr val="bg1"/>
                </a:solidFill>
                <a:effectLst/>
                <a:uFillTx/>
                <a:latin typeface="DejaVu Sans"/>
                <a:ea typeface="DejaVu Sans"/>
              </a:rPr>
              <a:t>страх потерять контроль</a:t>
            </a:r>
            <a:endParaRPr lang="en-US" sz="1350" b="0" u="none" strike="noStrike">
              <a:solidFill>
                <a:schemeClr val="bg1"/>
              </a:solidFill>
              <a:effectLst/>
              <a:uFillTx/>
              <a:latin typeface="Arial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9277200" y="3409920"/>
            <a:ext cx="199980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0" u="none" strike="noStrike" dirty="0" err="1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поиск</a:t>
            </a:r>
            <a:r>
              <a:rPr lang="en-US" sz="1350" b="0" u="none" strike="noStrike" dirty="0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 «</a:t>
            </a:r>
            <a:r>
              <a:rPr lang="en-US" sz="1350" b="0" u="none" strike="noStrike" dirty="0" err="1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идеального</a:t>
            </a:r>
            <a:r>
              <a:rPr lang="en-US" sz="1350" b="0" u="none" strike="noStrike" dirty="0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» </a:t>
            </a:r>
            <a:r>
              <a:rPr lang="en-US" sz="1350" b="0" u="none" strike="noStrike" dirty="0" err="1">
                <a:solidFill>
                  <a:schemeClr val="bg1"/>
                </a:solidFill>
                <a:effectLst/>
                <a:uFillTx/>
                <a:latin typeface="DejaVu Sans"/>
                <a:ea typeface="DejaVu Sans"/>
              </a:rPr>
              <a:t>партнёра</a:t>
            </a:r>
            <a:endParaRPr lang="en-US" sz="1350" b="0" u="none" strike="noStrike" dirty="0">
              <a:solidFill>
                <a:schemeClr val="bg1"/>
              </a:solidFill>
              <a:effectLst/>
              <a:uFillTx/>
              <a:latin typeface="Arial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7010280" y="4267080"/>
            <a:ext cx="199980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0" u="none" strike="noStrike">
                <a:solidFill>
                  <a:schemeClr val="bg1"/>
                </a:solidFill>
                <a:effectLst/>
                <a:uFillTx/>
                <a:latin typeface="DejaVu Sans"/>
                <a:ea typeface="DejaVu Sans"/>
              </a:rPr>
              <a:t>принятие себя и другого</a:t>
            </a:r>
            <a:endParaRPr lang="en-US" sz="1350" b="0" u="none" strike="noStrike">
              <a:solidFill>
                <a:schemeClr val="bg1"/>
              </a:solidFill>
              <a:effectLst/>
              <a:uFillTx/>
              <a:latin typeface="Arial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9277200" y="4267080"/>
            <a:ext cx="199980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0" u="none" strike="noStrike" dirty="0" err="1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картинка</a:t>
            </a:r>
            <a:r>
              <a:rPr lang="en-US" sz="1350" b="0" u="none" strike="noStrike" dirty="0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 vs </a:t>
            </a:r>
            <a:r>
              <a:rPr lang="en-US" sz="1350" b="0" u="none" strike="noStrike" dirty="0" err="1">
                <a:solidFill>
                  <a:schemeClr val="bg1"/>
                </a:solidFill>
                <a:effectLst/>
                <a:uFillTx/>
                <a:latin typeface="DejaVu Sans"/>
                <a:ea typeface="DejaVu Sans"/>
              </a:rPr>
              <a:t>настоящее</a:t>
            </a:r>
            <a:r>
              <a:rPr lang="en-US" sz="1350" b="0" u="none" strike="noStrike" dirty="0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 </a:t>
            </a:r>
            <a:r>
              <a:rPr lang="en-US" sz="1350" b="0" u="none" strike="noStrike" dirty="0" err="1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счастье</a:t>
            </a:r>
            <a:endParaRPr lang="en-US" sz="135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85800" y="4714920"/>
            <a:ext cx="552420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lnSpcReduction="10000"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430" b="0" u="none" strike="noStrike" dirty="0" err="1">
                <a:solidFill>
                  <a:schemeClr val="bg1"/>
                </a:solidFill>
                <a:effectLst/>
                <a:uFillTx/>
                <a:latin typeface="DejaVu Sans"/>
                <a:ea typeface="DejaVu Sans"/>
              </a:rPr>
              <a:t>Это</a:t>
            </a:r>
            <a:r>
              <a:rPr lang="en-US" sz="1430" b="0" u="none" strike="noStrike" dirty="0">
                <a:solidFill>
                  <a:schemeClr val="bg1"/>
                </a:solidFill>
                <a:effectLst/>
                <a:uFillTx/>
                <a:latin typeface="DejaVu Sans"/>
                <a:ea typeface="DejaVu Sans"/>
              </a:rPr>
              <a:t> </a:t>
            </a:r>
            <a:r>
              <a:rPr lang="en-US" sz="1430" b="0" u="none" strike="noStrike" dirty="0" err="1">
                <a:solidFill>
                  <a:schemeClr val="bg1"/>
                </a:solidFill>
                <a:effectLst/>
                <a:uFillTx/>
                <a:latin typeface="DejaVu Sans"/>
                <a:ea typeface="DejaVu Sans"/>
              </a:rPr>
              <a:t>не</a:t>
            </a:r>
            <a:r>
              <a:rPr lang="en-US" sz="1430" b="0" u="none" strike="noStrike" dirty="0">
                <a:solidFill>
                  <a:schemeClr val="bg1"/>
                </a:solidFill>
                <a:effectLst/>
                <a:uFillTx/>
                <a:latin typeface="DejaVu Sans"/>
                <a:ea typeface="DejaVu Sans"/>
              </a:rPr>
              <a:t> </a:t>
            </a:r>
            <a:r>
              <a:rPr lang="en-US" sz="1430" b="0" u="none" strike="noStrike" dirty="0" err="1">
                <a:solidFill>
                  <a:schemeClr val="bg1"/>
                </a:solidFill>
                <a:effectLst/>
                <a:uFillTx/>
                <a:latin typeface="DejaVu Sans"/>
                <a:ea typeface="DejaVu Sans"/>
              </a:rPr>
              <a:t>история</a:t>
            </a:r>
            <a:r>
              <a:rPr lang="en-US" sz="1430" b="0" u="none" strike="noStrike" dirty="0">
                <a:solidFill>
                  <a:schemeClr val="bg1"/>
                </a:solidFill>
                <a:effectLst/>
                <a:uFillTx/>
                <a:latin typeface="DejaVu Sans"/>
                <a:ea typeface="DejaVu Sans"/>
              </a:rPr>
              <a:t> о </a:t>
            </a:r>
            <a:r>
              <a:rPr lang="en-US" sz="1430" b="0" u="none" strike="noStrike" dirty="0" err="1">
                <a:solidFill>
                  <a:schemeClr val="bg1"/>
                </a:solidFill>
                <a:effectLst/>
                <a:uFillTx/>
                <a:latin typeface="DejaVu Sans"/>
                <a:ea typeface="DejaVu Sans"/>
              </a:rPr>
              <a:t>приложении</a:t>
            </a:r>
            <a:r>
              <a:rPr lang="en-US" sz="1430" b="0" u="none" strike="noStrike" dirty="0">
                <a:solidFill>
                  <a:schemeClr val="bg1"/>
                </a:solidFill>
                <a:effectLst/>
                <a:uFillTx/>
                <a:latin typeface="DejaVu Sans"/>
                <a:ea typeface="DejaVu Sans"/>
              </a:rPr>
              <a:t> </a:t>
            </a:r>
            <a:r>
              <a:rPr lang="en-US" sz="1430" b="0" u="none" strike="noStrike" dirty="0" err="1">
                <a:solidFill>
                  <a:schemeClr val="bg1"/>
                </a:solidFill>
                <a:effectLst/>
                <a:uFillTx/>
                <a:latin typeface="DejaVu Sans"/>
                <a:ea typeface="DejaVu Sans"/>
              </a:rPr>
              <a:t>для</a:t>
            </a:r>
            <a:r>
              <a:rPr lang="en-US" sz="1430" b="0" u="none" strike="noStrike" dirty="0">
                <a:solidFill>
                  <a:schemeClr val="bg1"/>
                </a:solidFill>
                <a:effectLst/>
                <a:uFillTx/>
                <a:latin typeface="DejaVu Sans"/>
                <a:ea typeface="DejaVu Sans"/>
              </a:rPr>
              <a:t> </a:t>
            </a:r>
            <a:r>
              <a:rPr lang="en-US" sz="1430" b="0" u="none" strike="noStrike" dirty="0" err="1">
                <a:solidFill>
                  <a:schemeClr val="bg1"/>
                </a:solidFill>
                <a:effectLst/>
                <a:uFillTx/>
                <a:latin typeface="DejaVu Sans"/>
                <a:ea typeface="DejaVu Sans"/>
              </a:rPr>
              <a:t>знакомств</a:t>
            </a:r>
            <a:r>
              <a:rPr lang="en-US" sz="1430" b="0" u="none" strike="noStrike" dirty="0">
                <a:solidFill>
                  <a:schemeClr val="bg1"/>
                </a:solidFill>
                <a:effectLst/>
                <a:uFillTx/>
                <a:latin typeface="DejaVu Sans"/>
                <a:ea typeface="DejaVu Sans"/>
              </a:rPr>
              <a:t> — </a:t>
            </a:r>
            <a:r>
              <a:rPr lang="en-US" sz="1430" b="0" u="none" strike="noStrike" dirty="0" err="1">
                <a:solidFill>
                  <a:schemeClr val="bg1"/>
                </a:solidFill>
                <a:effectLst/>
                <a:uFillTx/>
                <a:latin typeface="DejaVu Sans"/>
                <a:ea typeface="DejaVu Sans"/>
              </a:rPr>
              <a:t>это</a:t>
            </a:r>
            <a:r>
              <a:rPr lang="en-US" sz="1430" b="0" u="none" strike="noStrike" dirty="0">
                <a:solidFill>
                  <a:schemeClr val="bg1"/>
                </a:solidFill>
                <a:effectLst/>
                <a:uFillTx/>
                <a:latin typeface="DejaVu Sans"/>
                <a:ea typeface="DejaVu Sans"/>
              </a:rPr>
              <a:t> </a:t>
            </a:r>
            <a:r>
              <a:rPr lang="en-US" sz="1430" b="0" u="none" strike="noStrike" dirty="0" err="1">
                <a:solidFill>
                  <a:schemeClr val="bg1"/>
                </a:solidFill>
                <a:effectLst/>
                <a:uFillTx/>
                <a:latin typeface="DejaVu Sans"/>
                <a:ea typeface="DejaVu Sans"/>
              </a:rPr>
              <a:t>история</a:t>
            </a:r>
            <a:r>
              <a:rPr lang="en-US" sz="1430" b="0" u="none" strike="noStrike" dirty="0">
                <a:solidFill>
                  <a:schemeClr val="bg1"/>
                </a:solidFill>
                <a:effectLst/>
                <a:uFillTx/>
                <a:latin typeface="DejaVu Sans"/>
                <a:ea typeface="DejaVu Sans"/>
              </a:rPr>
              <a:t> </a:t>
            </a:r>
            <a:r>
              <a:rPr lang="en-US" sz="1430" b="0" u="none" strike="noStrike" dirty="0" err="1">
                <a:solidFill>
                  <a:schemeClr val="bg1"/>
                </a:solidFill>
                <a:effectLst/>
                <a:uFillTx/>
                <a:latin typeface="DejaVu Sans"/>
                <a:ea typeface="DejaVu Sans"/>
              </a:rPr>
              <a:t>поколения</a:t>
            </a:r>
            <a:r>
              <a:rPr lang="en-US" sz="1430" b="0" u="none" strike="noStrike" dirty="0">
                <a:solidFill>
                  <a:schemeClr val="bg1"/>
                </a:solidFill>
                <a:effectLst/>
                <a:uFillTx/>
                <a:latin typeface="DejaVu Sans"/>
                <a:ea typeface="DejaVu Sans"/>
              </a:rPr>
              <a:t> с </a:t>
            </a:r>
            <a:r>
              <a:rPr lang="en-US" sz="1430" b="0" u="none" strike="noStrike" dirty="0" err="1">
                <a:solidFill>
                  <a:schemeClr val="bg1"/>
                </a:solidFill>
                <a:effectLst/>
                <a:uFillTx/>
                <a:latin typeface="DejaVu Sans"/>
                <a:ea typeface="DejaVu Sans"/>
              </a:rPr>
              <a:t>завышенными</a:t>
            </a:r>
            <a:r>
              <a:rPr lang="en-US" sz="1430" b="0" u="none" strike="noStrike" dirty="0">
                <a:solidFill>
                  <a:schemeClr val="bg1"/>
                </a:solidFill>
                <a:effectLst/>
                <a:uFillTx/>
                <a:latin typeface="DejaVu Sans"/>
                <a:ea typeface="DejaVu Sans"/>
              </a:rPr>
              <a:t> </a:t>
            </a:r>
            <a:r>
              <a:rPr lang="en-US" sz="1430" b="0" u="none" strike="noStrike" dirty="0" err="1">
                <a:solidFill>
                  <a:schemeClr val="bg1"/>
                </a:solidFill>
                <a:effectLst/>
                <a:uFillTx/>
                <a:latin typeface="DejaVu Sans"/>
                <a:ea typeface="DejaVu Sans"/>
              </a:rPr>
              <a:t>ожиданиями</a:t>
            </a:r>
            <a:r>
              <a:rPr lang="en-US" sz="1430" b="0" u="none" strike="noStrike" dirty="0">
                <a:solidFill>
                  <a:schemeClr val="bg1"/>
                </a:solidFill>
                <a:effectLst/>
                <a:uFillTx/>
                <a:latin typeface="DejaVu Sans"/>
                <a:ea typeface="DejaVu Sans"/>
              </a:rPr>
              <a:t> </a:t>
            </a:r>
            <a:r>
              <a:rPr lang="en-US" sz="1430" b="0" u="none" strike="noStrike" dirty="0" err="1">
                <a:solidFill>
                  <a:schemeClr val="bg1"/>
                </a:solidFill>
                <a:effectLst/>
                <a:uFillTx/>
                <a:latin typeface="DejaVu Sans"/>
                <a:ea typeface="DejaVu Sans"/>
              </a:rPr>
              <a:t>от</a:t>
            </a:r>
            <a:r>
              <a:rPr lang="en-US" sz="1430" b="0" u="none" strike="noStrike" dirty="0">
                <a:solidFill>
                  <a:schemeClr val="bg1"/>
                </a:solidFill>
                <a:effectLst/>
                <a:uFillTx/>
                <a:latin typeface="DejaVu Sans"/>
                <a:ea typeface="DejaVu Sans"/>
              </a:rPr>
              <a:t> </a:t>
            </a:r>
            <a:r>
              <a:rPr lang="en-US" sz="1430" b="0" u="none" strike="noStrike" dirty="0" err="1">
                <a:solidFill>
                  <a:schemeClr val="bg1"/>
                </a:solidFill>
                <a:effectLst/>
                <a:uFillTx/>
                <a:latin typeface="DejaVu Sans"/>
                <a:ea typeface="DejaVu Sans"/>
              </a:rPr>
              <a:t>себя</a:t>
            </a:r>
            <a:r>
              <a:rPr lang="en-US" sz="1430" b="0" u="none" strike="noStrike" dirty="0">
                <a:solidFill>
                  <a:schemeClr val="bg1"/>
                </a:solidFill>
                <a:effectLst/>
                <a:uFillTx/>
                <a:latin typeface="DejaVu Sans"/>
                <a:ea typeface="DejaVu Sans"/>
              </a:rPr>
              <a:t> и </a:t>
            </a:r>
            <a:r>
              <a:rPr lang="en-US" sz="1430" b="0" u="none" strike="noStrike" dirty="0" err="1">
                <a:solidFill>
                  <a:schemeClr val="bg1"/>
                </a:solidFill>
                <a:effectLst/>
                <a:uFillTx/>
                <a:latin typeface="DejaVu Sans"/>
                <a:ea typeface="DejaVu Sans"/>
              </a:rPr>
              <a:t>отношений</a:t>
            </a:r>
            <a:r>
              <a:rPr lang="en-US" sz="1430" b="0" u="none" strike="noStrike" dirty="0">
                <a:solidFill>
                  <a:schemeClr val="bg1"/>
                </a:solidFill>
                <a:effectLst/>
                <a:uFillTx/>
                <a:latin typeface="DejaVu Sans"/>
                <a:ea typeface="DejaVu Sans"/>
              </a:rPr>
              <a:t>.</a:t>
            </a:r>
            <a:endParaRPr lang="en-US" sz="1430" b="0" u="none" strike="noStrike" dirty="0">
              <a:solidFill>
                <a:schemeClr val="bg1"/>
              </a:solidFill>
              <a:effectLst/>
              <a:uFillTx/>
              <a:latin typeface="Arial"/>
            </a:endParaRPr>
          </a:p>
        </p:txBody>
      </p:sp>
      <p:pic>
        <p:nvPicPr>
          <p:cNvPr id="42" name="Рисунок 41"/>
          <p:cNvPicPr/>
          <p:nvPr/>
        </p:nvPicPr>
        <p:blipFill>
          <a:blip r:embed="rId3"/>
          <a:srcRect t="43606" b="43606"/>
          <a:stretch/>
        </p:blipFill>
        <p:spPr>
          <a:xfrm>
            <a:off x="240" y="5519880"/>
            <a:ext cx="12191760" cy="875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" name="Прямоугольник 42"/>
          <p:cNvSpPr/>
          <p:nvPr/>
        </p:nvSpPr>
        <p:spPr>
          <a:xfrm>
            <a:off x="685800" y="6515280"/>
            <a:ext cx="4952520" cy="17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820" b="1" u="none" strike="noStrike">
                <a:solidFill>
                  <a:srgbClr val="96878B"/>
                </a:solidFill>
                <a:effectLst/>
                <a:uFillTx/>
                <a:latin typeface="DejaVu Sans"/>
                <a:ea typeface="DejaVu Sans"/>
              </a:rPr>
              <a:t>ПРЕДЛОЖЕНИЕ ДЛЯ ГЕНЕРАЛЬНОГО ПАРТНЁРА</a:t>
            </a:r>
            <a:endParaRPr lang="en-US" sz="8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11087280" y="6458040"/>
            <a:ext cx="4186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13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03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7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Прямоугольник 44"/>
          <p:cNvSpPr/>
          <p:nvPr/>
        </p:nvSpPr>
        <p:spPr>
          <a:xfrm>
            <a:off x="685800" y="495360"/>
            <a:ext cx="47620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9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ИДЕАЛЬНАЯ ИСТОРИЯ · 04</a:t>
            </a:r>
            <a:endParaRPr lang="en-US" sz="9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85800" y="838080"/>
            <a:ext cx="10820160" cy="66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77500" lnSpcReduction="20000"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Формат создан для смартфона и сериального просмотра</a:t>
            </a:r>
            <a:endParaRPr lang="en-US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" name="Прямая соединительная линия 46"/>
          <p:cNvSpPr/>
          <p:nvPr/>
        </p:nvSpPr>
        <p:spPr>
          <a:xfrm>
            <a:off x="685800" y="1885680"/>
            <a:ext cx="10820160" cy="360"/>
          </a:xfrm>
          <a:prstGeom prst="line">
            <a:avLst/>
          </a:prstGeom>
          <a:ln w="9525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85800" y="2266920"/>
            <a:ext cx="257148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405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40</a:t>
            </a:r>
            <a:endParaRPr lang="en-US" sz="4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685800" y="2952720"/>
            <a:ext cx="2571480" cy="57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вертикальных серий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857760" y="2266920"/>
            <a:ext cx="295236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405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≈ 2 мин</a:t>
            </a:r>
            <a:endParaRPr lang="en-US" sz="4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857760" y="2952720"/>
            <a:ext cx="2952360" cy="57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каждый эпизод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7334280" y="2266920"/>
            <a:ext cx="361908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405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≈ 80 мин</a:t>
            </a:r>
            <a:endParaRPr lang="en-US" sz="4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7334280" y="2952720"/>
            <a:ext cx="3619080" cy="57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общий хронометраж сезона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" name="Прямая соединительная линия 53"/>
          <p:cNvSpPr/>
          <p:nvPr/>
        </p:nvSpPr>
        <p:spPr>
          <a:xfrm>
            <a:off x="685800" y="3828960"/>
            <a:ext cx="10820160" cy="360"/>
          </a:xfrm>
          <a:prstGeom prst="line">
            <a:avLst/>
          </a:prstGeom>
          <a:ln w="9525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85800" y="4152960"/>
            <a:ext cx="1714320" cy="81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480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9:16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476440" y="4267080"/>
            <a:ext cx="276192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романтическая комедия</a:t>
            </a:r>
            <a:endParaRPr lang="en-US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+ городская мелодрама</a:t>
            </a:r>
            <a:endParaRPr lang="en-US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6114960" y="4248000"/>
            <a:ext cx="1809360" cy="285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algn="ctr"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130" b="1" u="none" strike="noStrike">
                <a:solidFill>
                  <a:srgbClr val="CBBEC0"/>
                </a:solidFill>
                <a:effectLst/>
                <a:uFillTx/>
                <a:latin typeface="DejaVu Sans"/>
                <a:ea typeface="DejaVu Sans"/>
              </a:rPr>
              <a:t>КОРОТКИЙ ЭПИЗОД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7981920" y="4191120"/>
            <a:ext cx="39960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algn="ctr"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950" b="0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→</a:t>
            </a:r>
            <a:endParaRPr lang="en-US" sz="19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8439120" y="4248000"/>
            <a:ext cx="2381040" cy="285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algn="ctr"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13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ЭМОЦИОНАЛЬНЫЙ КРЮЧОК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6114960" y="4762440"/>
            <a:ext cx="4704840" cy="57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algn="ctr"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Каждая серия заканчивается поворотом, который ведёт к следующему эпизоду.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1" name="Рисунок 60"/>
          <p:cNvPicPr/>
          <p:nvPr/>
        </p:nvPicPr>
        <p:blipFill>
          <a:blip r:embed="rId3"/>
          <a:srcRect t="44299" b="44299"/>
          <a:stretch/>
        </p:blipFill>
        <p:spPr>
          <a:xfrm>
            <a:off x="0" y="5657760"/>
            <a:ext cx="12191760" cy="780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" name="Прямоугольник 61"/>
          <p:cNvSpPr/>
          <p:nvPr/>
        </p:nvSpPr>
        <p:spPr>
          <a:xfrm>
            <a:off x="685800" y="6515280"/>
            <a:ext cx="4952520" cy="17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820" b="1" u="none" strike="noStrike">
                <a:solidFill>
                  <a:srgbClr val="96878B"/>
                </a:solidFill>
                <a:effectLst/>
                <a:uFillTx/>
                <a:latin typeface="DejaVu Sans"/>
                <a:ea typeface="DejaVu Sans"/>
              </a:rPr>
              <a:t>ПРЕДЛОЖЕНИЕ ДЛЯ ГЕНЕРАЛЬНОГО ПАРТНЁРА</a:t>
            </a:r>
            <a:endParaRPr lang="en-US" sz="8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11087280" y="6458040"/>
            <a:ext cx="4186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13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04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09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Прямоугольник 63"/>
          <p:cNvSpPr/>
          <p:nvPr/>
        </p:nvSpPr>
        <p:spPr>
          <a:xfrm>
            <a:off x="685800" y="495360"/>
            <a:ext cx="47620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9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ИДЕАЛЬНАЯ ИСТОРИЯ · 05</a:t>
            </a:r>
            <a:endParaRPr lang="en-US" sz="9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685800" y="838080"/>
            <a:ext cx="10820160" cy="66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77500" lnSpcReduction="20000"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Ядро аудитории — женщины, которые выбирают и покупают</a:t>
            </a:r>
            <a:endParaRPr lang="en-US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6" name="Прямая соединительная линия 65"/>
          <p:cNvSpPr/>
          <p:nvPr/>
        </p:nvSpPr>
        <p:spPr>
          <a:xfrm>
            <a:off x="685800" y="1885680"/>
            <a:ext cx="10820160" cy="360"/>
          </a:xfrm>
          <a:prstGeom prst="line">
            <a:avLst/>
          </a:prstGeom>
          <a:ln w="9525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685800" y="2333520"/>
            <a:ext cx="4476240" cy="1142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660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25–44</a:t>
            </a:r>
            <a:endParaRPr lang="en-US" sz="6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743040" y="3562200"/>
            <a:ext cx="4095360" cy="285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ЖЕНЩИНЫ В КРУПНЫХ ГОРОДАХ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743040" y="4000680"/>
            <a:ext cx="4095360" cy="95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20000"/>
              </a:lnSpc>
              <a:tabLst>
                <a:tab pos="0" algn="l"/>
              </a:tabLst>
            </a:pPr>
            <a:r>
              <a:rPr lang="en-US" sz="143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строят карьеру или бизнес · интересуются отношениями и саморазвитием · регулярно смотрят короткое видео</a:t>
            </a:r>
            <a:endParaRPr lang="en-US" sz="14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0" name="Прямая соединительная линия 69"/>
          <p:cNvSpPr/>
          <p:nvPr/>
        </p:nvSpPr>
        <p:spPr>
          <a:xfrm>
            <a:off x="5352840" y="2171520"/>
            <a:ext cx="360" cy="3238560"/>
          </a:xfrm>
          <a:prstGeom prst="line">
            <a:avLst/>
          </a:prstGeom>
          <a:ln w="9525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5905440" y="2352600"/>
            <a:ext cx="20916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43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•</a:t>
            </a:r>
            <a:endParaRPr lang="en-US" sz="14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6153120" y="2362320"/>
            <a:ext cx="470484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92500"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43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принимают решения о покупках для себя и семьи</a:t>
            </a:r>
            <a:endParaRPr lang="en-US" sz="14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5905440" y="3038400"/>
            <a:ext cx="20916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43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•</a:t>
            </a:r>
            <a:endParaRPr lang="en-US" sz="14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6153120" y="3048120"/>
            <a:ext cx="470484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92500"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43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естественно взаимодействуют с продуктами в быту</a:t>
            </a:r>
            <a:endParaRPr lang="en-US" sz="14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5905440" y="3724200"/>
            <a:ext cx="20916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43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•</a:t>
            </a:r>
            <a:endParaRPr lang="en-US" sz="14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6153120" y="3733920"/>
            <a:ext cx="470484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43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ценят узнаваемые современные истории</a:t>
            </a:r>
            <a:endParaRPr lang="en-US" sz="14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5905440" y="4410000"/>
            <a:ext cx="20916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43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•</a:t>
            </a:r>
            <a:endParaRPr lang="en-US" sz="14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6153120" y="4419720"/>
            <a:ext cx="470484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43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делятся контентом, который вызывает эмоцию</a:t>
            </a:r>
            <a:endParaRPr lang="en-US" sz="14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5905440" y="5219640"/>
            <a:ext cx="495252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92500"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0" u="none" strike="noStrike">
                <a:solidFill>
                  <a:srgbClr val="CBBEC0"/>
                </a:solidFill>
                <a:effectLst/>
                <a:uFillTx/>
                <a:latin typeface="DejaVu Sans"/>
                <a:ea typeface="DejaVu Sans"/>
              </a:rPr>
              <a:t>Дополнительная аудитория: мужчины и женщины 16–45 лет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80" name="Рисунок 79"/>
          <p:cNvPicPr/>
          <p:nvPr/>
        </p:nvPicPr>
        <p:blipFill>
          <a:blip r:embed="rId3"/>
          <a:srcRect t="44299" b="44299"/>
          <a:stretch/>
        </p:blipFill>
        <p:spPr>
          <a:xfrm>
            <a:off x="0" y="5657760"/>
            <a:ext cx="12191760" cy="780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1" name="Прямоугольник 80"/>
          <p:cNvSpPr/>
          <p:nvPr/>
        </p:nvSpPr>
        <p:spPr>
          <a:xfrm>
            <a:off x="685800" y="6515280"/>
            <a:ext cx="4952520" cy="17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820" b="1" u="none" strike="noStrike">
                <a:solidFill>
                  <a:srgbClr val="96878B"/>
                </a:solidFill>
                <a:effectLst/>
                <a:uFillTx/>
                <a:latin typeface="DejaVu Sans"/>
                <a:ea typeface="DejaVu Sans"/>
              </a:rPr>
              <a:t>ПРЕДЛОЖЕНИЕ ДЛЯ ГЕНЕРАЛЬНОГО ПАРТНЁРА</a:t>
            </a:r>
            <a:endParaRPr lang="en-US" sz="8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11087280" y="6458040"/>
            <a:ext cx="4186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13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05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7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Прямоугольник 82"/>
          <p:cNvSpPr/>
          <p:nvPr/>
        </p:nvSpPr>
        <p:spPr>
          <a:xfrm>
            <a:off x="685800" y="495360"/>
            <a:ext cx="47620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9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ИДЕАЛЬНАЯ ИСТОРИЯ · 06</a:t>
            </a:r>
            <a:endParaRPr lang="en-US" sz="9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685800" y="838080"/>
            <a:ext cx="10820160" cy="66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77500" lnSpcReduction="20000"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Пять героев создают полноценный мир, а не рекламный сюжет</a:t>
            </a:r>
            <a:endParaRPr lang="en-US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5" name="Прямая соединительная линия 84"/>
          <p:cNvSpPr/>
          <p:nvPr/>
        </p:nvSpPr>
        <p:spPr>
          <a:xfrm>
            <a:off x="685800" y="1885680"/>
            <a:ext cx="10820160" cy="360"/>
          </a:xfrm>
          <a:prstGeom prst="line">
            <a:avLst/>
          </a:prstGeom>
          <a:ln w="9525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685800" y="2305080"/>
            <a:ext cx="1965600" cy="39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endParaRPr lang="en-US" sz="225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685800" y="2781360"/>
            <a:ext cx="1965600" cy="72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7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Нина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7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Кузьмина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8" name="Прямая соединительная линия 87"/>
          <p:cNvSpPr/>
          <p:nvPr/>
        </p:nvSpPr>
        <p:spPr>
          <a:xfrm>
            <a:off x="685800" y="3619440"/>
            <a:ext cx="1965960" cy="360"/>
          </a:xfrm>
          <a:prstGeom prst="line">
            <a:avLst/>
          </a:prstGeom>
          <a:ln w="19050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685800" y="3828960"/>
            <a:ext cx="1965600" cy="119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15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Креативный директор. Рациональная, самостоятельная, привыкшая всё контролировать.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2899440" y="2305080"/>
            <a:ext cx="1965600" cy="39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endParaRPr lang="en-US" sz="225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2899440" y="2781360"/>
            <a:ext cx="1965600" cy="72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7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Карина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7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Верещагина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2" name="Прямая соединительная линия 91"/>
          <p:cNvSpPr/>
          <p:nvPr/>
        </p:nvSpPr>
        <p:spPr>
          <a:xfrm>
            <a:off x="2899080" y="3619440"/>
            <a:ext cx="1965960" cy="360"/>
          </a:xfrm>
          <a:prstGeom prst="line">
            <a:avLst/>
          </a:prstGeom>
          <a:ln w="19050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2899440" y="3828960"/>
            <a:ext cx="1965600" cy="119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15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Подруга Нины и голос здравого смысла.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5113080" y="2305080"/>
            <a:ext cx="1965600" cy="39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endParaRPr lang="en-US" sz="225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5113080" y="2781360"/>
            <a:ext cx="1965600" cy="72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7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Софья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7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Маркова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6" name="Прямая соединительная линия 95"/>
          <p:cNvSpPr/>
          <p:nvPr/>
        </p:nvSpPr>
        <p:spPr>
          <a:xfrm>
            <a:off x="5112720" y="3619440"/>
            <a:ext cx="1965960" cy="360"/>
          </a:xfrm>
          <a:prstGeom prst="line">
            <a:avLst/>
          </a:prstGeom>
          <a:ln w="19050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5113080" y="3828960"/>
            <a:ext cx="1965600" cy="119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15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За внешне идеальной жизнью скрывается внутренний кризис.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7326720" y="2305080"/>
            <a:ext cx="1965600" cy="39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endParaRPr lang="en-US" sz="225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7326720" y="2781360"/>
            <a:ext cx="1965600" cy="72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7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Павел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7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Чернов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0" name="Прямая соединительная линия 99"/>
          <p:cNvSpPr/>
          <p:nvPr/>
        </p:nvSpPr>
        <p:spPr>
          <a:xfrm>
            <a:off x="7326360" y="3619440"/>
            <a:ext cx="1965960" cy="360"/>
          </a:xfrm>
          <a:prstGeom prst="line">
            <a:avLst/>
          </a:prstGeom>
          <a:ln w="19050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7326720" y="3828960"/>
            <a:ext cx="1965600" cy="119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15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Надёжный мужчина, которого Нина долго не видит партнёром.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9540360" y="2305080"/>
            <a:ext cx="1965600" cy="39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endParaRPr lang="en-US" sz="225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9540360" y="2781360"/>
            <a:ext cx="1965600" cy="72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7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Дэн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7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Алексин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4" name="Прямая соединительная линия 103"/>
          <p:cNvSpPr/>
          <p:nvPr/>
        </p:nvSpPr>
        <p:spPr>
          <a:xfrm>
            <a:off x="9540000" y="3619440"/>
            <a:ext cx="1965960" cy="360"/>
          </a:xfrm>
          <a:prstGeom prst="line">
            <a:avLst/>
          </a:prstGeom>
          <a:ln w="19050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9540360" y="3828960"/>
            <a:ext cx="1965600" cy="119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15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Успешный предприниматель и внешне идеальный кандидат.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685800" y="5353200"/>
            <a:ext cx="10286640" cy="533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430" b="0" u="none" strike="noStrike">
                <a:solidFill>
                  <a:srgbClr val="CBBEC0"/>
                </a:solidFill>
                <a:effectLst/>
                <a:uFillTx/>
                <a:latin typeface="DejaVu Sans"/>
                <a:ea typeface="DejaVu Sans"/>
              </a:rPr>
              <a:t>От дружбы и брака до карьеры и выбора партнёра — каждый герой открывает отдельную линию для естественного присутствия бренда.</a:t>
            </a:r>
            <a:endParaRPr lang="en-US" sz="14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07" name="Рисунок 106"/>
          <p:cNvPicPr/>
          <p:nvPr/>
        </p:nvPicPr>
        <p:blipFill>
          <a:blip r:embed="rId3"/>
          <a:srcRect t="46105" b="46105"/>
          <a:stretch/>
        </p:blipFill>
        <p:spPr>
          <a:xfrm>
            <a:off x="0" y="5905440"/>
            <a:ext cx="12191760" cy="533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8" name="Прямоугольник 107"/>
          <p:cNvSpPr/>
          <p:nvPr/>
        </p:nvSpPr>
        <p:spPr>
          <a:xfrm>
            <a:off x="685800" y="6515280"/>
            <a:ext cx="4952520" cy="17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820" b="1" u="none" strike="noStrike">
                <a:solidFill>
                  <a:srgbClr val="96878B"/>
                </a:solidFill>
                <a:effectLst/>
                <a:uFillTx/>
                <a:latin typeface="DejaVu Sans"/>
                <a:ea typeface="DejaVu Sans"/>
              </a:rPr>
              <a:t>ПРЕДЛОЖЕНИЕ ДЛЯ ГЕНЕРАЛЬНОГО ПАРТНЁРА</a:t>
            </a:r>
            <a:endParaRPr lang="en-US" sz="8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11087280" y="6458040"/>
            <a:ext cx="4186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13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06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09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Прямоугольник 109"/>
          <p:cNvSpPr/>
          <p:nvPr/>
        </p:nvSpPr>
        <p:spPr>
          <a:xfrm>
            <a:off x="685800" y="495360"/>
            <a:ext cx="47620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9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ИДЕАЛЬНАЯ ИСТОРИЯ · 07</a:t>
            </a:r>
            <a:endParaRPr lang="en-US" sz="9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1" name="Прямоугольник 110"/>
          <p:cNvSpPr/>
          <p:nvPr/>
        </p:nvSpPr>
        <p:spPr>
          <a:xfrm>
            <a:off x="685800" y="838080"/>
            <a:ext cx="10820160" cy="66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77500" lnSpcReduction="20000"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Бренд входит в привычную жизнь героев — без рекламной паузы</a:t>
            </a:r>
            <a:endParaRPr lang="en-US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2" name="Прямая соединительная линия 111"/>
          <p:cNvSpPr/>
          <p:nvPr/>
        </p:nvSpPr>
        <p:spPr>
          <a:xfrm>
            <a:off x="685800" y="1885680"/>
            <a:ext cx="10820160" cy="360"/>
          </a:xfrm>
          <a:prstGeom prst="line">
            <a:avLst/>
          </a:prstGeom>
          <a:ln w="9525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3" name="Прямоугольник 112"/>
          <p:cNvSpPr/>
          <p:nvPr/>
        </p:nvSpPr>
        <p:spPr>
          <a:xfrm>
            <a:off x="685800" y="2228760"/>
            <a:ext cx="400032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ЛОКАЦИИ</a:t>
            </a:r>
            <a:endParaRPr lang="en-US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685800" y="2666880"/>
            <a:ext cx="4285800" cy="161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13000"/>
              </a:lnSpc>
              <a:tabLst>
                <a:tab pos="0" algn="l"/>
              </a:tabLst>
            </a:pPr>
            <a:r>
              <a:rPr lang="en-US" sz="232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офис · квартира · кафе · ресторан · кондитерская · город · крыша с видом на мегаполис</a:t>
            </a:r>
            <a:endParaRPr lang="en-US" sz="23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5" name="Прямая соединительная линия 114"/>
          <p:cNvSpPr/>
          <p:nvPr/>
        </p:nvSpPr>
        <p:spPr>
          <a:xfrm>
            <a:off x="5391000" y="2171520"/>
            <a:ext cx="360" cy="3067200"/>
          </a:xfrm>
          <a:prstGeom prst="line">
            <a:avLst/>
          </a:prstGeom>
          <a:ln w="28575">
            <a:solidFill>
              <a:srgbClr val="7513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5905440" y="2228760"/>
            <a:ext cx="495252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КАТЕГОРИИ ПАРТНЁРОВ</a:t>
            </a:r>
            <a:endParaRPr lang="en-US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7" name="Прямоугольник 116"/>
          <p:cNvSpPr/>
          <p:nvPr/>
        </p:nvSpPr>
        <p:spPr>
          <a:xfrm>
            <a:off x="5905440" y="2676600"/>
            <a:ext cx="20916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•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6153120" y="2685960"/>
            <a:ext cx="470484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продукты и молочная категория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9" name="Прямоугольник 118"/>
          <p:cNvSpPr/>
          <p:nvPr/>
        </p:nvSpPr>
        <p:spPr>
          <a:xfrm>
            <a:off x="5905440" y="3105000"/>
            <a:ext cx="20916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•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0" name="Прямоугольник 119"/>
          <p:cNvSpPr/>
          <p:nvPr/>
        </p:nvSpPr>
        <p:spPr>
          <a:xfrm>
            <a:off x="6153120" y="3114720"/>
            <a:ext cx="470484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десерты и напитки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1" name="Прямоугольник 120"/>
          <p:cNvSpPr/>
          <p:nvPr/>
        </p:nvSpPr>
        <p:spPr>
          <a:xfrm>
            <a:off x="5905440" y="3533760"/>
            <a:ext cx="20916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•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2" name="Прямоугольник 121"/>
          <p:cNvSpPr/>
          <p:nvPr/>
        </p:nvSpPr>
        <p:spPr>
          <a:xfrm>
            <a:off x="6153120" y="3543480"/>
            <a:ext cx="470484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доставка и маркетплейсы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3" name="Прямоугольник 122"/>
          <p:cNvSpPr/>
          <p:nvPr/>
        </p:nvSpPr>
        <p:spPr>
          <a:xfrm>
            <a:off x="5905440" y="3962520"/>
            <a:ext cx="20916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•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6153120" y="3971880"/>
            <a:ext cx="470484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бытовая техника и товары для дома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5" name="Прямоугольник 124"/>
          <p:cNvSpPr/>
          <p:nvPr/>
        </p:nvSpPr>
        <p:spPr>
          <a:xfrm>
            <a:off x="5905440" y="4390920"/>
            <a:ext cx="20916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•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6" name="Прямоугольник 125"/>
          <p:cNvSpPr/>
          <p:nvPr/>
        </p:nvSpPr>
        <p:spPr>
          <a:xfrm>
            <a:off x="6153120" y="4400640"/>
            <a:ext cx="470484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банки и мобильные сервисы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7" name="Прямоугольник 126"/>
          <p:cNvSpPr/>
          <p:nvPr/>
        </p:nvSpPr>
        <p:spPr>
          <a:xfrm>
            <a:off x="5905440" y="4819680"/>
            <a:ext cx="20916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•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8" name="Прямоугольник 127"/>
          <p:cNvSpPr/>
          <p:nvPr/>
        </p:nvSpPr>
        <p:spPr>
          <a:xfrm>
            <a:off x="6153120" y="4829040"/>
            <a:ext cx="470484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fashion · beauty · авто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9" name="Прямоугольник: скругленные углы 128"/>
          <p:cNvSpPr/>
          <p:nvPr/>
        </p:nvSpPr>
        <p:spPr>
          <a:xfrm>
            <a:off x="685800" y="5391000"/>
            <a:ext cx="10172520" cy="514080"/>
          </a:xfrm>
          <a:prstGeom prst="roundRect">
            <a:avLst>
              <a:gd name="adj" fmla="val 25926"/>
            </a:avLst>
          </a:prstGeom>
          <a:solidFill>
            <a:srgbClr val="24131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0" name="Прямоугольник 129"/>
          <p:cNvSpPr/>
          <p:nvPr/>
        </p:nvSpPr>
        <p:spPr>
          <a:xfrm>
            <a:off x="914400" y="5524560"/>
            <a:ext cx="971532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85000" lnSpcReduction="9999"/>
          </a:bodyPr>
          <a:lstStyle/>
          <a:p>
            <a:pPr algn="ctr"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Дом, работа, завтрак, свидание, встреча с друзьями, семейный разговор — продукт становится частью действия.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1" name="Прямоугольник 130"/>
          <p:cNvSpPr/>
          <p:nvPr/>
        </p:nvSpPr>
        <p:spPr>
          <a:xfrm>
            <a:off x="685800" y="6515280"/>
            <a:ext cx="4952520" cy="17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820" b="1" u="none" strike="noStrike">
                <a:solidFill>
                  <a:srgbClr val="96878B"/>
                </a:solidFill>
                <a:effectLst/>
                <a:uFillTx/>
                <a:latin typeface="DejaVu Sans"/>
                <a:ea typeface="DejaVu Sans"/>
              </a:rPr>
              <a:t>ПРЕДЛОЖЕНИЕ ДЛЯ ГЕНЕРАЛЬНОГО ПАРТНЁРА</a:t>
            </a:r>
            <a:endParaRPr lang="en-US" sz="8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2" name="Прямоугольник 131"/>
          <p:cNvSpPr/>
          <p:nvPr/>
        </p:nvSpPr>
        <p:spPr>
          <a:xfrm>
            <a:off x="11087280" y="6458040"/>
            <a:ext cx="4186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13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07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7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Прямоугольник 132"/>
          <p:cNvSpPr/>
          <p:nvPr/>
        </p:nvSpPr>
        <p:spPr>
          <a:xfrm>
            <a:off x="685800" y="495360"/>
            <a:ext cx="47620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9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ИДЕАЛЬНАЯ ИСТОРИЯ · 08</a:t>
            </a:r>
            <a:endParaRPr lang="en-US" sz="9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4" name="Прямоугольник 133"/>
          <p:cNvSpPr/>
          <p:nvPr/>
        </p:nvSpPr>
        <p:spPr>
          <a:xfrm>
            <a:off x="685800" y="838080"/>
            <a:ext cx="10820160" cy="66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77500" lnSpcReduction="20000"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Микродрамы вышли из ниши и становятся отдельной индустрией</a:t>
            </a:r>
            <a:endParaRPr lang="en-US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5" name="Прямая соединительная линия 134"/>
          <p:cNvSpPr/>
          <p:nvPr/>
        </p:nvSpPr>
        <p:spPr>
          <a:xfrm>
            <a:off x="685800" y="1885680"/>
            <a:ext cx="10820160" cy="360"/>
          </a:xfrm>
          <a:prstGeom prst="line">
            <a:avLst/>
          </a:prstGeom>
          <a:ln w="9525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6" name="Прямоугольник 135"/>
          <p:cNvSpPr/>
          <p:nvPr/>
        </p:nvSpPr>
        <p:spPr>
          <a:xfrm>
            <a:off x="685800" y="2247840"/>
            <a:ext cx="247608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405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1–3 мин</a:t>
            </a:r>
            <a:endParaRPr lang="en-US" sz="4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7" name="Прямоугольник 136"/>
          <p:cNvSpPr/>
          <p:nvPr/>
        </p:nvSpPr>
        <p:spPr>
          <a:xfrm>
            <a:off x="685800" y="2933640"/>
            <a:ext cx="2476080" cy="57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типичная длительность серии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8" name="Прямоугольник 137"/>
          <p:cNvSpPr/>
          <p:nvPr/>
        </p:nvSpPr>
        <p:spPr>
          <a:xfrm>
            <a:off x="3828960" y="2247840"/>
            <a:ext cx="342864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405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150+ млн</a:t>
            </a:r>
            <a:endParaRPr lang="en-US" sz="4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9" name="Прямоугольник 138"/>
          <p:cNvSpPr/>
          <p:nvPr/>
        </p:nvSpPr>
        <p:spPr>
          <a:xfrm>
            <a:off x="3828960" y="2933640"/>
            <a:ext cx="3428640" cy="57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просмотров собрал Screen Time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0" name="Прямоугольник 139"/>
          <p:cNvSpPr/>
          <p:nvPr/>
        </p:nvSpPr>
        <p:spPr>
          <a:xfrm>
            <a:off x="7848720" y="2247840"/>
            <a:ext cx="342864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405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$14 млрд</a:t>
            </a:r>
            <a:endParaRPr lang="en-US" sz="4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1" name="Прямоугольник 140"/>
          <p:cNvSpPr/>
          <p:nvPr/>
        </p:nvSpPr>
        <p:spPr>
          <a:xfrm>
            <a:off x="7848720" y="2933640"/>
            <a:ext cx="3428640" cy="57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8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прогноз мирового рынка к 2026 году</a:t>
            </a:r>
            <a:endParaRPr lang="en-US" sz="12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2" name="Прямая соединительная линия 141"/>
          <p:cNvSpPr/>
          <p:nvPr/>
        </p:nvSpPr>
        <p:spPr>
          <a:xfrm>
            <a:off x="685800" y="3771720"/>
            <a:ext cx="10820160" cy="360"/>
          </a:xfrm>
          <a:prstGeom prst="line">
            <a:avLst/>
          </a:prstGeom>
          <a:ln w="9525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3" name="Прямоугольник 142"/>
          <p:cNvSpPr/>
          <p:nvPr/>
        </p:nvSpPr>
        <p:spPr>
          <a:xfrm>
            <a:off x="685800" y="4191120"/>
            <a:ext cx="7238520" cy="93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lnSpcReduction="10000"/>
          </a:bodyPr>
          <a:lstStyle/>
          <a:p>
            <a:pPr defTabSz="914400">
              <a:lnSpc>
                <a:spcPct val="115000"/>
              </a:lnSpc>
              <a:tabLst>
                <a:tab pos="0" algn="l"/>
              </a:tabLst>
            </a:pPr>
            <a:r>
              <a:rPr lang="en-US" sz="187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Формат растёт там, где уже живёт аудитория: смартфон, вертикальная лента, быстрый вход в историю и клиффхэнгер в каждой серии.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4" name="Прямоугольник 143"/>
          <p:cNvSpPr/>
          <p:nvPr/>
        </p:nvSpPr>
        <p:spPr>
          <a:xfrm>
            <a:off x="8477280" y="4172040"/>
            <a:ext cx="2761920" cy="106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Screen Time: 57 эпизодов · почти 75 млн просмотров за первую неделю · более 150 млн суммарно.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5" name="Прямоугольник 144"/>
          <p:cNvSpPr/>
          <p:nvPr/>
        </p:nvSpPr>
        <p:spPr>
          <a:xfrm>
            <a:off x="685800" y="5391000"/>
            <a:ext cx="809604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96878B"/>
                </a:solidFill>
                <a:effectLst/>
                <a:uFillTx/>
                <a:latin typeface="DejaVu Sans"/>
                <a:ea typeface="DejaVu Sans"/>
              </a:rPr>
              <a:t>* Рыночная оценка и показатели — по открытым публикациям; ссылки приведены в заметках.</a:t>
            </a:r>
            <a:endParaRPr lang="en-US" sz="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46" name="Рисунок 145"/>
          <p:cNvPicPr/>
          <p:nvPr/>
        </p:nvPicPr>
        <p:blipFill>
          <a:blip r:embed="rId3"/>
          <a:srcRect t="44997" b="44997"/>
          <a:stretch/>
        </p:blipFill>
        <p:spPr>
          <a:xfrm>
            <a:off x="0" y="5753160"/>
            <a:ext cx="12191760" cy="685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7" name="Прямоугольник 146"/>
          <p:cNvSpPr/>
          <p:nvPr/>
        </p:nvSpPr>
        <p:spPr>
          <a:xfrm>
            <a:off x="685800" y="6515280"/>
            <a:ext cx="4952520" cy="17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820" b="1" u="none" strike="noStrike">
                <a:solidFill>
                  <a:srgbClr val="96878B"/>
                </a:solidFill>
                <a:effectLst/>
                <a:uFillTx/>
                <a:latin typeface="DejaVu Sans"/>
                <a:ea typeface="DejaVu Sans"/>
              </a:rPr>
              <a:t>ПРЕДЛОЖЕНИЕ ДЛЯ ГЕНЕРАЛЬНОГО ПАРТНЁРА</a:t>
            </a:r>
            <a:endParaRPr lang="en-US" sz="8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8" name="Прямоугольник 147"/>
          <p:cNvSpPr/>
          <p:nvPr/>
        </p:nvSpPr>
        <p:spPr>
          <a:xfrm>
            <a:off x="11087280" y="6458040"/>
            <a:ext cx="4186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13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08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09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Прямоугольник 148"/>
          <p:cNvSpPr/>
          <p:nvPr/>
        </p:nvSpPr>
        <p:spPr>
          <a:xfrm>
            <a:off x="685800" y="495360"/>
            <a:ext cx="47620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9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ИДЕАЛЬНАЯ ИСТОРИЯ · 09</a:t>
            </a:r>
            <a:endParaRPr lang="en-US" sz="9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0" name="Прямоугольник 149"/>
          <p:cNvSpPr/>
          <p:nvPr/>
        </p:nvSpPr>
        <p:spPr>
          <a:xfrm>
            <a:off x="685800" y="838080"/>
            <a:ext cx="10820160" cy="66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77500" lnSpcReduction="20000"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В России уже формируется собственная экосистема вертикального кино</a:t>
            </a:r>
            <a:endParaRPr lang="en-US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1" name="Прямая соединительная линия 150"/>
          <p:cNvSpPr/>
          <p:nvPr/>
        </p:nvSpPr>
        <p:spPr>
          <a:xfrm>
            <a:off x="685800" y="1885680"/>
            <a:ext cx="10820160" cy="360"/>
          </a:xfrm>
          <a:prstGeom prst="line">
            <a:avLst/>
          </a:prstGeom>
          <a:ln w="9525">
            <a:solidFill>
              <a:srgbClr val="5C293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2" name="Прямоугольник 151"/>
          <p:cNvSpPr/>
          <p:nvPr/>
        </p:nvSpPr>
        <p:spPr>
          <a:xfrm>
            <a:off x="685800" y="2171880"/>
            <a:ext cx="4095360" cy="51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FFF9F6"/>
                </a:solidFill>
                <a:effectLst/>
                <a:uFillTx/>
                <a:latin typeface="DejaVu Sans"/>
                <a:ea typeface="DejaVu Sans"/>
              </a:rPr>
              <a:t>«СТОРИС» НМГ</a:t>
            </a:r>
            <a:endParaRPr lang="en-US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3" name="Прямоугольник 152"/>
          <p:cNvSpPr/>
          <p:nvPr/>
        </p:nvSpPr>
        <p:spPr>
          <a:xfrm>
            <a:off x="685800" y="2762280"/>
            <a:ext cx="40953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fontScale="85000" lnSpcReduction="9999"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Приоритетное направление дистрибуции проекта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4" name="Прямоугольник 153"/>
          <p:cNvSpPr/>
          <p:nvPr/>
        </p:nvSpPr>
        <p:spPr>
          <a:xfrm>
            <a:off x="685800" y="3276720"/>
            <a:ext cx="4190760" cy="1257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lnSpcReduction="10000"/>
          </a:bodyPr>
          <a:lstStyle/>
          <a:p>
            <a:pPr defTabSz="914400">
              <a:lnSpc>
                <a:spcPct val="120000"/>
              </a:lnSpc>
              <a:tabLst>
                <a:tab pos="0" algn="l"/>
              </a:tabLst>
            </a:pPr>
            <a:r>
              <a:rPr lang="en-US" sz="143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Платформа запущена в апреле 2025 года. В 2026-м НМГ развивает линейку российских оригинальных микродрам и вывела формат в экспериментальный телеэфир на «ЧЕ!».</a:t>
            </a:r>
            <a:endParaRPr lang="en-US" sz="14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5" name="Прямая соединительная линия 154"/>
          <p:cNvSpPr/>
          <p:nvPr/>
        </p:nvSpPr>
        <p:spPr>
          <a:xfrm>
            <a:off x="5295600" y="2171520"/>
            <a:ext cx="360" cy="3219480"/>
          </a:xfrm>
          <a:prstGeom prst="line">
            <a:avLst/>
          </a:prstGeom>
          <a:ln w="28575">
            <a:solidFill>
              <a:srgbClr val="C9153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6" name="Прямоугольник 155"/>
          <p:cNvSpPr/>
          <p:nvPr/>
        </p:nvSpPr>
        <p:spPr>
          <a:xfrm>
            <a:off x="5867280" y="2266920"/>
            <a:ext cx="2285640" cy="57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33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90+</a:t>
            </a:r>
            <a:endParaRPr lang="en-US" sz="33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7" name="Прямоугольник 156"/>
          <p:cNvSpPr/>
          <p:nvPr/>
        </p:nvSpPr>
        <p:spPr>
          <a:xfrm>
            <a:off x="5867280" y="2857680"/>
            <a:ext cx="2333160" cy="74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проектов в библиотеке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8" name="Прямоугольник 157"/>
          <p:cNvSpPr/>
          <p:nvPr/>
        </p:nvSpPr>
        <p:spPr>
          <a:xfrm>
            <a:off x="8629560" y="2266920"/>
            <a:ext cx="2285640" cy="57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33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10×</a:t>
            </a:r>
            <a:endParaRPr lang="en-US" sz="33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9" name="Прямоугольник 158"/>
          <p:cNvSpPr/>
          <p:nvPr/>
        </p:nvSpPr>
        <p:spPr>
          <a:xfrm>
            <a:off x="8629560" y="2857680"/>
            <a:ext cx="2333160" cy="74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lnSpcReduction="10000"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больше пользователей у первого локального оригинала vs топовые зарубежные проекты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0" name="Прямоугольник 159"/>
          <p:cNvSpPr/>
          <p:nvPr/>
        </p:nvSpPr>
        <p:spPr>
          <a:xfrm>
            <a:off x="5867280" y="3790800"/>
            <a:ext cx="2285640" cy="57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33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2×</a:t>
            </a:r>
            <a:endParaRPr lang="en-US" sz="33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1" name="Прямоугольник 160"/>
          <p:cNvSpPr/>
          <p:nvPr/>
        </p:nvSpPr>
        <p:spPr>
          <a:xfrm>
            <a:off x="5867280" y="4381560"/>
            <a:ext cx="2333160" cy="74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рост возвращающихся пользователей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2" name="Прямоугольник 161"/>
          <p:cNvSpPr/>
          <p:nvPr/>
        </p:nvSpPr>
        <p:spPr>
          <a:xfrm>
            <a:off x="8629560" y="3790800"/>
            <a:ext cx="2285640" cy="57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338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4×</a:t>
            </a:r>
            <a:endParaRPr lang="en-US" sz="33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3" name="Прямоугольник 162"/>
          <p:cNvSpPr/>
          <p:nvPr/>
        </p:nvSpPr>
        <p:spPr>
          <a:xfrm>
            <a:off x="8629560" y="4381560"/>
            <a:ext cx="2333160" cy="74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F3E8E3"/>
                </a:solidFill>
                <a:effectLst/>
                <a:uFillTx/>
                <a:latin typeface="DejaVu Sans"/>
                <a:ea typeface="DejaVu Sans"/>
              </a:rPr>
              <a:t>рост времени просмотра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4" name="Прямоугольник 163"/>
          <p:cNvSpPr/>
          <p:nvPr/>
        </p:nvSpPr>
        <p:spPr>
          <a:xfrm>
            <a:off x="685800" y="5334120"/>
            <a:ext cx="10286640" cy="51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00" b="0" i="1" u="none" strike="noStrike">
                <a:solidFill>
                  <a:srgbClr val="CBBEC0"/>
                </a:solidFill>
                <a:effectLst/>
                <a:uFillTx/>
                <a:latin typeface="DejaVu Sans"/>
                <a:ea typeface="DejaVu Sans"/>
              </a:rPr>
              <a:t>Финальный перечень площадок, объём размещения и медиаплан фиксируются договором. Проект не заявляется как уже приобретённый НМГ.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65" name="Рисунок 164"/>
          <p:cNvPicPr/>
          <p:nvPr/>
        </p:nvPicPr>
        <p:blipFill>
          <a:blip r:embed="rId3"/>
          <a:srcRect t="46105" b="46105"/>
          <a:stretch/>
        </p:blipFill>
        <p:spPr>
          <a:xfrm>
            <a:off x="0" y="5905440"/>
            <a:ext cx="12191760" cy="533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6" name="Прямоугольник 165"/>
          <p:cNvSpPr/>
          <p:nvPr/>
        </p:nvSpPr>
        <p:spPr>
          <a:xfrm>
            <a:off x="685800" y="6515280"/>
            <a:ext cx="4952520" cy="17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820" b="1" u="none" strike="noStrike">
                <a:solidFill>
                  <a:srgbClr val="96878B"/>
                </a:solidFill>
                <a:effectLst/>
                <a:uFillTx/>
                <a:latin typeface="DejaVu Sans"/>
                <a:ea typeface="DejaVu Sans"/>
              </a:rPr>
              <a:t>ПРЕДЛОЖЕНИЕ ДЛЯ ГЕНЕРАЛЬНОГО ПАРТНЁРА</a:t>
            </a:r>
            <a:endParaRPr lang="en-US" sz="8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7" name="Прямоугольник 166"/>
          <p:cNvSpPr/>
          <p:nvPr/>
        </p:nvSpPr>
        <p:spPr>
          <a:xfrm>
            <a:off x="11087280" y="6458040"/>
            <a:ext cx="4186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130" b="1" u="none" strike="noStrike">
                <a:solidFill>
                  <a:srgbClr val="ED2E4F"/>
                </a:solidFill>
                <a:effectLst/>
                <a:uFillTx/>
                <a:latin typeface="DejaVu Sans"/>
                <a:ea typeface="DejaVu Sans"/>
              </a:rPr>
              <a:t>09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</a:schemeClr>
            </a:gs>
            <a:gs pos="50000">
              <a:schemeClr val="phClr">
                <a:tint val="73000"/>
                <a:lumMod val="105000"/>
              </a:schemeClr>
            </a:gs>
            <a:gs pos="100000">
              <a:schemeClr val="phClr">
                <a:tint val="81000"/>
                <a:lumMod val="105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8000"/>
                <a:lumMod val="99000"/>
              </a:schemeClr>
            </a:gs>
          </a:gsLst>
          <a:lin ang="5400000" scaled="0"/>
          <a:tileRect/>
        </a:gradFill>
      </a:fillStyleLst>
      <a:lnStyleLst>
        <a:ln w="12700">
          <a:prstDash val="solid"/>
        </a:ln>
        <a:ln w="19050">
          <a:prstDash val="solid"/>
        </a:ln>
        <a:ln w="25400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1955</Words>
  <Application>Microsoft Office PowerPoint</Application>
  <PresentationFormat>Широкоэкранный</PresentationFormat>
  <Paragraphs>377</Paragraphs>
  <Slides>19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DejaVu Sans</vt:lpstr>
      <vt:lpstr>Symbol</vt:lpstr>
      <vt:lpstr>Times New Roman</vt:lpstr>
      <vt:lpstr>Wingdings</vt:lpstr>
      <vt:lpstr>ChatGPT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subject/>
  <dc:creator>Walnut Exporter</dc:creator>
  <dc:description/>
  <cp:lastModifiedBy>Сергей Юрченко</cp:lastModifiedBy>
  <cp:revision>4</cp:revision>
  <dcterms:created xsi:type="dcterms:W3CDTF">2026-07-29T12:46:32Z</dcterms:created>
  <dcterms:modified xsi:type="dcterms:W3CDTF">2026-07-30T09:30:06Z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Converted Presentation</vt:lpwstr>
  </property>
</Properties>
</file>